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8" r:id="rId14"/>
    <p:sldId id="289" r:id="rId15"/>
    <p:sldId id="260" r:id="rId16"/>
    <p:sldId id="261" r:id="rId17"/>
    <p:sldId id="262" r:id="rId18"/>
    <p:sldId id="263" r:id="rId19"/>
    <p:sldId id="287" r:id="rId20"/>
    <p:sldId id="284" r:id="rId21"/>
    <p:sldId id="265" r:id="rId22"/>
    <p:sldId id="266" r:id="rId23"/>
    <p:sldId id="267" r:id="rId24"/>
    <p:sldId id="268" r:id="rId25"/>
    <p:sldId id="285" r:id="rId26"/>
    <p:sldId id="269" r:id="rId27"/>
    <p:sldId id="270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A0439-ADDC-D84E-A53D-3F4188D15E8E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00610-5017-8946-90BD-75DD87870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C3792-9D4A-42F4-AC37-61959698EF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C3792-9D4A-42F4-AC37-61959698EFF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C3792-9D4A-42F4-AC37-61959698EFF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C3792-9D4A-42F4-AC37-61959698EF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C3792-9D4A-42F4-AC37-61959698EFF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C3792-9D4A-42F4-AC37-61959698EF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C3792-9D4A-42F4-AC37-61959698EFF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C3792-9D4A-42F4-AC37-61959698EFF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CD6-74FC-F849-91E2-B49C9E238859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0E0B-600C-6E4A-A11A-31AC58C85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CD6-74FC-F849-91E2-B49C9E238859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0E0B-600C-6E4A-A11A-31AC58C85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0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CD6-74FC-F849-91E2-B49C9E238859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0E0B-600C-6E4A-A11A-31AC58C85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9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CD6-74FC-F849-91E2-B49C9E238859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0E0B-600C-6E4A-A11A-31AC58C85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6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CD6-74FC-F849-91E2-B49C9E238859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0E0B-600C-6E4A-A11A-31AC58C85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CD6-74FC-F849-91E2-B49C9E238859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0E0B-600C-6E4A-A11A-31AC58C85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5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CD6-74FC-F849-91E2-B49C9E238859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0E0B-600C-6E4A-A11A-31AC58C85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0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CD6-74FC-F849-91E2-B49C9E238859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0E0B-600C-6E4A-A11A-31AC58C85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CD6-74FC-F849-91E2-B49C9E238859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0E0B-600C-6E4A-A11A-31AC58C85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3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CD6-74FC-F849-91E2-B49C9E238859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0E0B-600C-6E4A-A11A-31AC58C85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6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FCD6-74FC-F849-91E2-B49C9E238859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0E0B-600C-6E4A-A11A-31AC58C85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2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CFCD6-74FC-F849-91E2-B49C9E238859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10E0B-600C-6E4A-A11A-31AC58C85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9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animate+being" TargetMode="External"/><Relationship Id="rId13" Type="http://schemas.openxmlformats.org/officeDocument/2006/relationships/hyperlink" Target="http://wordnet.princeton.edu/perl/webwn?o2=&amp;o0=1&amp;o7=&amp;o5=&amp;o1=1&amp;o6=&amp;o4=&amp;o3=&amp;s=organism" TargetMode="External"/><Relationship Id="rId18" Type="http://schemas.openxmlformats.org/officeDocument/2006/relationships/hyperlink" Target="http://wordnet.princeton.edu/perl/webwn?o2=&amp;o0=1&amp;o7=&amp;o5=&amp;o1=1&amp;o6=&amp;o4=&amp;o3=&amp;s=unit" TargetMode="External"/><Relationship Id="rId3" Type="http://schemas.openxmlformats.org/officeDocument/2006/relationships/hyperlink" Target="http://wordnet.princeton.edu/perl/webwn?o2=&amp;o0=1&amp;o7=&amp;o5=&amp;o1=1&amp;o6=&amp;o4=&amp;o3=&amp;s=aquatic+vertebrate" TargetMode="External"/><Relationship Id="rId21" Type="http://schemas.openxmlformats.org/officeDocument/2006/relationships/hyperlink" Target="http://wordnet.princeton.edu/perl/webwn?o2=&amp;o0=1&amp;o7=&amp;o5=&amp;o1=1&amp;o6=&amp;o4=&amp;o3=&amp;s=entity" TargetMode="External"/><Relationship Id="rId7" Type="http://schemas.openxmlformats.org/officeDocument/2006/relationships/hyperlink" Target="http://wordnet.princeton.edu/perl/webwn?o2=&amp;o0=1&amp;o7=&amp;o5=&amp;o1=1&amp;o6=&amp;o4=&amp;o3=&amp;s=animal" TargetMode="External"/><Relationship Id="rId12" Type="http://schemas.openxmlformats.org/officeDocument/2006/relationships/hyperlink" Target="http://wordnet.princeton.edu/perl/webwn?o2=&amp;o0=1&amp;o7=&amp;o5=&amp;o1=1&amp;o6=&amp;o4=&amp;o3=&amp;s=fauna" TargetMode="External"/><Relationship Id="rId17" Type="http://schemas.openxmlformats.org/officeDocument/2006/relationships/hyperlink" Target="http://wordnet.princeton.edu/perl/webwn?o2=&amp;o0=1&amp;o7=&amp;o5=&amp;o1=1&amp;o6=&amp;o4=&amp;o3=&amp;s=whole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ordnet.princeton.edu/perl/webwn?o2=&amp;o0=1&amp;o7=&amp;o5=&amp;o1=1&amp;o6=&amp;o4=&amp;o3=&amp;s=animate+thing" TargetMode="External"/><Relationship Id="rId20" Type="http://schemas.openxmlformats.org/officeDocument/2006/relationships/hyperlink" Target="http://wordnet.princeton.edu/perl/webwn?o2=&amp;o0=1&amp;o7=&amp;o5=&amp;o1=1&amp;o6=&amp;o4=&amp;o3=&amp;s=physical+obje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rdnet.princeton.edu/perl/webwn?o2=&amp;o0=1&amp;o7=&amp;o5=&amp;o1=1&amp;o6=&amp;o4=&amp;o3=&amp;s=chordate" TargetMode="External"/><Relationship Id="rId11" Type="http://schemas.openxmlformats.org/officeDocument/2006/relationships/hyperlink" Target="http://wordnet.princeton.edu/perl/webwn?o2=&amp;o0=1&amp;o7=&amp;o5=&amp;o1=1&amp;o6=&amp;o4=&amp;o3=&amp;s=creature" TargetMode="External"/><Relationship Id="rId5" Type="http://schemas.openxmlformats.org/officeDocument/2006/relationships/hyperlink" Target="http://wordnet.princeton.edu/perl/webwn?o2=&amp;o0=1&amp;o7=&amp;o5=&amp;o1=1&amp;o6=&amp;o4=&amp;o3=&amp;s=craniate" TargetMode="External"/><Relationship Id="rId15" Type="http://schemas.openxmlformats.org/officeDocument/2006/relationships/hyperlink" Target="http://wordnet.princeton.edu/perl/webwn?o2=&amp;o0=1&amp;o7=&amp;o5=&amp;o1=1&amp;o6=&amp;o4=&amp;o3=&amp;s=living+thing" TargetMode="External"/><Relationship Id="rId10" Type="http://schemas.openxmlformats.org/officeDocument/2006/relationships/hyperlink" Target="http://wordnet.princeton.edu/perl/webwn?o2=&amp;o0=1&amp;o7=&amp;o5=&amp;o1=1&amp;o6=&amp;o4=&amp;o3=&amp;s=brute" TargetMode="External"/><Relationship Id="rId19" Type="http://schemas.openxmlformats.org/officeDocument/2006/relationships/hyperlink" Target="http://wordnet.princeton.edu/perl/webwn?o2=&amp;o0=1&amp;o7=&amp;o5=&amp;o1=1&amp;o6=&amp;o4=&amp;o3=&amp;s=object" TargetMode="External"/><Relationship Id="rId4" Type="http://schemas.openxmlformats.org/officeDocument/2006/relationships/hyperlink" Target="http://wordnet.princeton.edu/perl/webwn?o2=&amp;o0=1&amp;o7=&amp;o5=&amp;o1=1&amp;o6=&amp;o4=&amp;o3=&amp;s=vertebrate" TargetMode="External"/><Relationship Id="rId9" Type="http://schemas.openxmlformats.org/officeDocument/2006/relationships/hyperlink" Target="http://wordnet.princeton.edu/perl/webwn?o2=&amp;o0=1&amp;o7=&amp;o5=&amp;o1=1&amp;o6=&amp;o4=&amp;o3=&amp;s=beast" TargetMode="External"/><Relationship Id="rId14" Type="http://schemas.openxmlformats.org/officeDocument/2006/relationships/hyperlink" Target="http://wordnet.princeton.edu/perl/webwn?o2=&amp;o0=1&amp;o7=&amp;o5=&amp;o1=1&amp;o6=&amp;o4=&amp;o3=&amp;s=bei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ownload/260208/Coast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openclipart.org/download/221541/castleonahill.svg" TargetMode="Externa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tk.org/howto/wordnet.html" TargetMode="External"/><Relationship Id="rId2" Type="http://schemas.openxmlformats.org/officeDocument/2006/relationships/hyperlink" Target="https://wordnet.princeton.edu/related-projec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Natural Language Processing</a:t>
            </a:r>
          </a:p>
        </p:txBody>
      </p:sp>
      <p:sp>
        <p:nvSpPr>
          <p:cNvPr id="102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 charset="0"/>
              </a:rPr>
              <a:t>Lecture 16:  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Lexical Semantics</a:t>
            </a:r>
          </a:p>
        </p:txBody>
      </p:sp>
    </p:spTree>
    <p:extLst>
      <p:ext uri="{BB962C8B-B14F-4D97-AF65-F5344CB8AC3E}">
        <p14:creationId xmlns:p14="http://schemas.microsoft.com/office/powerpoint/2010/main" val="157049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E95F-800C-774C-9864-084252B5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7098-3E10-704C-AAC4-7BAACAC12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Synonymy</a:t>
            </a:r>
            <a:r>
              <a:rPr lang="en-US" dirty="0"/>
              <a:t>—equivalence</a:t>
            </a:r>
          </a:p>
          <a:p>
            <a:pPr lvl="1"/>
            <a:r>
              <a:rPr lang="en-US" dirty="0"/>
              <a:t>&lt;small, little&gt;</a:t>
            </a:r>
          </a:p>
          <a:p>
            <a:r>
              <a:rPr lang="en-US" b="1" dirty="0"/>
              <a:t>Antonymy</a:t>
            </a:r>
            <a:r>
              <a:rPr lang="en-US" dirty="0"/>
              <a:t>—opposition</a:t>
            </a:r>
          </a:p>
          <a:p>
            <a:pPr lvl="1"/>
            <a:r>
              <a:rPr lang="en-US" dirty="0"/>
              <a:t>&lt;small, large&gt;</a:t>
            </a:r>
          </a:p>
          <a:p>
            <a:r>
              <a:rPr lang="en-US" b="1" dirty="0"/>
              <a:t>Hyponymy</a:t>
            </a:r>
            <a:r>
              <a:rPr lang="en-US" dirty="0"/>
              <a:t>—subset; is-a relation</a:t>
            </a:r>
          </a:p>
          <a:p>
            <a:pPr lvl="1"/>
            <a:r>
              <a:rPr lang="en-US" dirty="0"/>
              <a:t>&lt;dog, mammal&gt;</a:t>
            </a:r>
          </a:p>
          <a:p>
            <a:r>
              <a:rPr lang="en-US" b="1" dirty="0"/>
              <a:t>Hypernymy</a:t>
            </a:r>
            <a:r>
              <a:rPr lang="en-US" dirty="0"/>
              <a:t>—superset</a:t>
            </a:r>
          </a:p>
          <a:p>
            <a:pPr lvl="1"/>
            <a:r>
              <a:rPr lang="en-US" dirty="0"/>
              <a:t>&lt;mammal, dog&gt;</a:t>
            </a:r>
          </a:p>
          <a:p>
            <a:r>
              <a:rPr lang="en-US" b="1" dirty="0" err="1"/>
              <a:t>Meronymy</a:t>
            </a:r>
            <a:r>
              <a:rPr lang="en-US" dirty="0"/>
              <a:t>—part-of relation</a:t>
            </a:r>
          </a:p>
          <a:p>
            <a:pPr lvl="1"/>
            <a:r>
              <a:rPr lang="en-US" dirty="0"/>
              <a:t>&lt;liver, body&gt;</a:t>
            </a:r>
          </a:p>
          <a:p>
            <a:r>
              <a:rPr lang="en-US" b="1" dirty="0" err="1"/>
              <a:t>Holonymy</a:t>
            </a:r>
            <a:r>
              <a:rPr lang="en-US" dirty="0"/>
              <a:t>—has-a relation</a:t>
            </a:r>
          </a:p>
          <a:p>
            <a:pPr lvl="1"/>
            <a:r>
              <a:rPr lang="en-US" dirty="0"/>
              <a:t>&lt;body, liver&gt;</a:t>
            </a:r>
          </a:p>
        </p:txBody>
      </p:sp>
    </p:spTree>
    <p:extLst>
      <p:ext uri="{BB962C8B-B14F-4D97-AF65-F5344CB8AC3E}">
        <p14:creationId xmlns:p14="http://schemas.microsoft.com/office/powerpoint/2010/main" val="265522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Lexical Mini-Ontology</a:t>
            </a:r>
          </a:p>
        </p:txBody>
      </p:sp>
      <p:sp>
        <p:nvSpPr>
          <p:cNvPr id="48130" name="Freeform 2"/>
          <p:cNvSpPr>
            <a:spLocks/>
          </p:cNvSpPr>
          <p:nvPr/>
        </p:nvSpPr>
        <p:spPr bwMode="auto">
          <a:xfrm>
            <a:off x="2589364" y="2880650"/>
            <a:ext cx="260078" cy="651867"/>
          </a:xfrm>
          <a:custGeom>
            <a:avLst/>
            <a:gdLst>
              <a:gd name="T0" fmla="+- 0 282 157"/>
              <a:gd name="T1" fmla="*/ T0 w 21443"/>
              <a:gd name="T2" fmla="*/ 0 h 21600"/>
              <a:gd name="T3" fmla="+- 0 282 157"/>
              <a:gd name="T4" fmla="*/ T3 w 21443"/>
              <a:gd name="T5" fmla="*/ 10652 h 21600"/>
              <a:gd name="T6" fmla="+- 0 21600 157"/>
              <a:gd name="T7" fmla="*/ T6 w 21443"/>
              <a:gd name="T8" fmla="*/ 216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</a:cxnLst>
            <a:rect l="0" t="0" r="r" b="b"/>
            <a:pathLst>
              <a:path w="21443" h="21600">
                <a:moveTo>
                  <a:pt x="125" y="0"/>
                </a:moveTo>
                <a:cubicBezTo>
                  <a:pt x="125" y="0"/>
                  <a:pt x="-157" y="8494"/>
                  <a:pt x="125" y="10652"/>
                </a:cubicBezTo>
                <a:cubicBezTo>
                  <a:pt x="860" y="16274"/>
                  <a:pt x="21443" y="21600"/>
                  <a:pt x="21443" y="21600"/>
                </a:cubicBezTo>
              </a:path>
            </a:pathLst>
          </a:custGeom>
          <a:noFill/>
          <a:ln w="25400" cap="flat">
            <a:solidFill>
              <a:srgbClr val="4C4C4C"/>
            </a:solidFill>
            <a:prstDash val="sysDot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/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2909702" y="4364057"/>
            <a:ext cx="6399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600" b="1">
                <a:solidFill>
                  <a:schemeClr val="accent6"/>
                </a:solidFill>
                <a:ea typeface="ＭＳ Ｐゴシック" charset="0"/>
                <a:cs typeface="Monaco" charset="0"/>
                <a:sym typeface="Monaco" charset="0"/>
              </a:rPr>
              <a:t>wall.v.1</a:t>
            </a:r>
          </a:p>
        </p:txBody>
      </p:sp>
      <p:sp>
        <p:nvSpPr>
          <p:cNvPr id="48132" name="Rectangle 4"/>
          <p:cNvSpPr>
            <a:spLocks/>
          </p:cNvSpPr>
          <p:nvPr/>
        </p:nvSpPr>
        <p:spPr bwMode="auto">
          <a:xfrm>
            <a:off x="2694700" y="3051393"/>
            <a:ext cx="6742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600" b="1">
                <a:solidFill>
                  <a:schemeClr val="accent6"/>
                </a:solidFill>
                <a:ea typeface="ＭＳ Ｐゴシック" charset="0"/>
                <a:cs typeface="Monaco" charset="0"/>
                <a:sym typeface="Monaco" charset="0"/>
              </a:rPr>
              <a:t>wall.n.1</a:t>
            </a:r>
          </a:p>
        </p:txBody>
      </p:sp>
      <p:sp>
        <p:nvSpPr>
          <p:cNvPr id="48133" name="Rectangle 5"/>
          <p:cNvSpPr>
            <a:spLocks/>
          </p:cNvSpPr>
          <p:nvPr/>
        </p:nvSpPr>
        <p:spPr bwMode="auto">
          <a:xfrm>
            <a:off x="4018359" y="4321969"/>
            <a:ext cx="1910953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ea typeface="ＭＳ Ｐゴシック" charset="0"/>
                <a:cs typeface="Monaco" charset="0"/>
                <a:sym typeface="Monaco" charset="0"/>
              </a:rPr>
              <a:t>surround.v.2</a:t>
            </a:r>
          </a:p>
        </p:txBody>
      </p:sp>
      <p:sp>
        <p:nvSpPr>
          <p:cNvPr id="48134" name="Rectangle 6"/>
          <p:cNvSpPr>
            <a:spLocks/>
          </p:cNvSpPr>
          <p:nvPr/>
        </p:nvSpPr>
        <p:spPr bwMode="auto">
          <a:xfrm>
            <a:off x="4011475" y="3051393"/>
            <a:ext cx="7882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600" b="1">
                <a:solidFill>
                  <a:schemeClr val="accent6"/>
                </a:solidFill>
                <a:ea typeface="ＭＳ Ｐゴシック" charset="0"/>
                <a:cs typeface="Monaco" charset="0"/>
                <a:sym typeface="Monaco" charset="0"/>
              </a:rPr>
              <a:t>fence.n.1</a:t>
            </a:r>
          </a:p>
        </p:txBody>
      </p:sp>
      <p:sp>
        <p:nvSpPr>
          <p:cNvPr id="48135" name="Rectangle 7"/>
          <p:cNvSpPr>
            <a:spLocks/>
          </p:cNvSpPr>
          <p:nvPr/>
        </p:nvSpPr>
        <p:spPr bwMode="auto">
          <a:xfrm>
            <a:off x="3741539" y="3884414"/>
            <a:ext cx="1312664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600" b="1">
                <a:solidFill>
                  <a:schemeClr val="accent6"/>
                </a:solidFill>
                <a:ea typeface="ＭＳ Ｐゴシック" charset="0"/>
                <a:cs typeface="Monaco" charset="0"/>
                <a:sym typeface="Monaco" charset="0"/>
              </a:rPr>
              <a:t>build.v.1</a:t>
            </a:r>
          </a:p>
        </p:txBody>
      </p:sp>
      <p:sp>
        <p:nvSpPr>
          <p:cNvPr id="48136" name="Rectangle 8"/>
          <p:cNvSpPr>
            <a:spLocks/>
          </p:cNvSpPr>
          <p:nvPr/>
        </p:nvSpPr>
        <p:spPr bwMode="auto">
          <a:xfrm>
            <a:off x="2580680" y="3446860"/>
            <a:ext cx="1312664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600" b="1">
                <a:solidFill>
                  <a:schemeClr val="accent6"/>
                </a:solidFill>
                <a:ea typeface="ＭＳ Ｐゴシック" charset="0"/>
                <a:cs typeface="Monaco" charset="0"/>
                <a:sym typeface="Monaco" charset="0"/>
              </a:rPr>
              <a:t>door.n.1</a:t>
            </a:r>
          </a:p>
        </p:txBody>
      </p:sp>
      <p:sp>
        <p:nvSpPr>
          <p:cNvPr id="48137" name="Rectangle 9"/>
          <p:cNvSpPr>
            <a:spLocks/>
          </p:cNvSpPr>
          <p:nvPr/>
        </p:nvSpPr>
        <p:spPr bwMode="auto">
          <a:xfrm>
            <a:off x="2443570" y="2613838"/>
            <a:ext cx="10130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600" b="1">
                <a:solidFill>
                  <a:schemeClr val="accent6"/>
                </a:solidFill>
                <a:ea typeface="ＭＳ Ｐゴシック" charset="0"/>
                <a:cs typeface="Monaco" charset="0"/>
                <a:sym typeface="Monaco" charset="0"/>
              </a:rPr>
              <a:t>building.n.1</a:t>
            </a: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3277195" y="2857500"/>
            <a:ext cx="0" cy="223242"/>
          </a:xfrm>
          <a:prstGeom prst="line">
            <a:avLst/>
          </a:prstGeom>
          <a:noFill/>
          <a:ln w="25400" cap="flat">
            <a:solidFill>
              <a:srgbClr val="4C4C4C"/>
            </a:solidFill>
            <a:prstDash val="sysDot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3277195" y="3286125"/>
            <a:ext cx="0" cy="241102"/>
          </a:xfrm>
          <a:prstGeom prst="line">
            <a:avLst/>
          </a:prstGeom>
          <a:noFill/>
          <a:ln w="25400" cap="flat">
            <a:solidFill>
              <a:srgbClr val="4C4C4C"/>
            </a:solidFill>
            <a:prstDash val="sysDot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3583134" y="3170039"/>
            <a:ext cx="241102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3583134" y="3196828"/>
            <a:ext cx="241102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3955851" y="4482703"/>
            <a:ext cx="241102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3955851" y="4500563"/>
            <a:ext cx="241102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/>
          </a:p>
        </p:txBody>
      </p:sp>
      <p:sp>
        <p:nvSpPr>
          <p:cNvPr id="48144" name="Rectangle 16"/>
          <p:cNvSpPr>
            <a:spLocks/>
          </p:cNvSpPr>
          <p:nvPr/>
        </p:nvSpPr>
        <p:spPr bwMode="auto">
          <a:xfrm>
            <a:off x="4197497" y="2613838"/>
            <a:ext cx="11502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600" b="1">
                <a:solidFill>
                  <a:schemeClr val="accent6"/>
                </a:solidFill>
                <a:ea typeface="ＭＳ Ｐゴシック" charset="0"/>
                <a:cs typeface="Monaco" charset="0"/>
                <a:sym typeface="Monaco" charset="0"/>
              </a:rPr>
              <a:t>enclosure.n.1</a:t>
            </a: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H="1">
            <a:off x="4545211" y="2848570"/>
            <a:ext cx="383977" cy="214313"/>
          </a:xfrm>
          <a:prstGeom prst="line">
            <a:avLst/>
          </a:prstGeom>
          <a:noFill/>
          <a:ln w="25400" cap="flat">
            <a:solidFill>
              <a:srgbClr val="4C4C4C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 flipH="1">
            <a:off x="3455789" y="4179094"/>
            <a:ext cx="910828" cy="222126"/>
          </a:xfrm>
          <a:prstGeom prst="line">
            <a:avLst/>
          </a:prstGeom>
          <a:noFill/>
          <a:ln w="25400" cap="flat">
            <a:solidFill>
              <a:srgbClr val="4C4C4C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4366617" y="4188024"/>
            <a:ext cx="767953" cy="195337"/>
          </a:xfrm>
          <a:prstGeom prst="line">
            <a:avLst/>
          </a:prstGeom>
          <a:noFill/>
          <a:ln w="25400" cap="flat">
            <a:solidFill>
              <a:srgbClr val="4C4C4C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/>
          </a:p>
        </p:txBody>
      </p:sp>
      <p:sp>
        <p:nvSpPr>
          <p:cNvPr id="48148" name="Rectangle 20"/>
          <p:cNvSpPr>
            <a:spLocks/>
          </p:cNvSpPr>
          <p:nvPr/>
        </p:nvSpPr>
        <p:spPr bwMode="auto">
          <a:xfrm>
            <a:off x="5804297" y="3884414"/>
            <a:ext cx="1562695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600" b="1">
                <a:solidFill>
                  <a:schemeClr val="accent6"/>
                </a:solidFill>
                <a:ea typeface="ＭＳ Ｐゴシック" charset="0"/>
                <a:cs typeface="Monaco" charset="0"/>
                <a:sym typeface="Monaco" charset="0"/>
              </a:rPr>
              <a:t>destroy.v.1</a:t>
            </a:r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 flipH="1" flipV="1">
            <a:off x="4799766" y="4056258"/>
            <a:ext cx="1129545" cy="1"/>
          </a:xfrm>
          <a:prstGeom prst="line">
            <a:avLst/>
          </a:prstGeom>
          <a:noFill/>
          <a:ln w="25400" cap="rnd">
            <a:solidFill>
              <a:srgbClr val="4C4C4C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8150" name="Rectangle 22"/>
          <p:cNvSpPr>
            <a:spLocks/>
          </p:cNvSpPr>
          <p:nvPr/>
        </p:nvSpPr>
        <p:spPr bwMode="auto">
          <a:xfrm>
            <a:off x="5326019" y="2865280"/>
            <a:ext cx="13113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500">
                <a:solidFill>
                  <a:schemeClr val="accent1"/>
                </a:solidFill>
                <a:ea typeface="ＭＳ Ｐゴシック" charset="0"/>
                <a:cs typeface="Segoe UI Bold" charset="0"/>
                <a:sym typeface="Segoe UI Bold" charset="0"/>
              </a:rPr>
              <a:t>hypernymy (is-a)</a:t>
            </a:r>
          </a:p>
        </p:txBody>
      </p:sp>
      <p:sp>
        <p:nvSpPr>
          <p:cNvPr id="48151" name="Rectangle 23"/>
          <p:cNvSpPr>
            <a:spLocks/>
          </p:cNvSpPr>
          <p:nvPr/>
        </p:nvSpPr>
        <p:spPr bwMode="auto">
          <a:xfrm>
            <a:off x="5559308" y="2633108"/>
            <a:ext cx="7937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500">
                <a:solidFill>
                  <a:schemeClr val="accent1"/>
                </a:solidFill>
                <a:ea typeface="ＭＳ Ｐゴシック" charset="0"/>
                <a:cs typeface="Segoe UI" charset="0"/>
                <a:sym typeface="Segoe UI" charset="0"/>
              </a:rPr>
              <a:t>hypernym</a:t>
            </a:r>
          </a:p>
        </p:txBody>
      </p:sp>
      <p:sp>
        <p:nvSpPr>
          <p:cNvPr id="48152" name="Rectangle 24"/>
          <p:cNvSpPr>
            <a:spLocks/>
          </p:cNvSpPr>
          <p:nvPr/>
        </p:nvSpPr>
        <p:spPr bwMode="auto">
          <a:xfrm>
            <a:off x="5122868" y="3097452"/>
            <a:ext cx="7324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500">
                <a:solidFill>
                  <a:schemeClr val="accent1"/>
                </a:solidFill>
                <a:ea typeface="ＭＳ Ｐゴシック" charset="0"/>
                <a:cs typeface="Segoe UI" charset="0"/>
                <a:sym typeface="Segoe UI" charset="0"/>
              </a:rPr>
              <a:t>hyponym</a:t>
            </a:r>
          </a:p>
        </p:txBody>
      </p:sp>
      <p:sp>
        <p:nvSpPr>
          <p:cNvPr id="48153" name="Rectangle 25"/>
          <p:cNvSpPr>
            <a:spLocks/>
          </p:cNvSpPr>
          <p:nvPr/>
        </p:nvSpPr>
        <p:spPr bwMode="auto">
          <a:xfrm>
            <a:off x="3693619" y="4630713"/>
            <a:ext cx="79508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500" dirty="0">
                <a:solidFill>
                  <a:schemeClr val="accent1"/>
                </a:solidFill>
                <a:ea typeface="ＭＳ Ｐゴシック" charset="0"/>
                <a:cs typeface="Segoe UI Bold" charset="0"/>
                <a:sym typeface="Segoe UI Bold" charset="0"/>
              </a:rPr>
              <a:t>synonymy</a:t>
            </a:r>
          </a:p>
        </p:txBody>
      </p:sp>
      <p:sp>
        <p:nvSpPr>
          <p:cNvPr id="48154" name="Rectangle 26"/>
          <p:cNvSpPr>
            <a:spLocks/>
          </p:cNvSpPr>
          <p:nvPr/>
        </p:nvSpPr>
        <p:spPr bwMode="auto">
          <a:xfrm>
            <a:off x="2870098" y="4630713"/>
            <a:ext cx="7066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500" dirty="0">
                <a:solidFill>
                  <a:schemeClr val="accent1"/>
                </a:solidFill>
                <a:ea typeface="ＭＳ Ｐゴシック" charset="0"/>
                <a:cs typeface="Segoe UI" charset="0"/>
                <a:sym typeface="Segoe UI" charset="0"/>
              </a:rPr>
              <a:t>synonym</a:t>
            </a:r>
          </a:p>
        </p:txBody>
      </p:sp>
      <p:sp>
        <p:nvSpPr>
          <p:cNvPr id="48155" name="Rectangle 27"/>
          <p:cNvSpPr>
            <a:spLocks/>
          </p:cNvSpPr>
          <p:nvPr/>
        </p:nvSpPr>
        <p:spPr bwMode="auto">
          <a:xfrm>
            <a:off x="4643148" y="4630713"/>
            <a:ext cx="7066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500" dirty="0">
                <a:solidFill>
                  <a:schemeClr val="accent1"/>
                </a:solidFill>
                <a:ea typeface="ＭＳ Ｐゴシック" charset="0"/>
                <a:cs typeface="Segoe UI" charset="0"/>
                <a:sym typeface="Segoe UI" charset="0"/>
              </a:rPr>
              <a:t>synonym</a:t>
            </a:r>
          </a:p>
        </p:txBody>
      </p:sp>
      <p:sp>
        <p:nvSpPr>
          <p:cNvPr id="48156" name="Rectangle 28"/>
          <p:cNvSpPr>
            <a:spLocks/>
          </p:cNvSpPr>
          <p:nvPr/>
        </p:nvSpPr>
        <p:spPr bwMode="auto">
          <a:xfrm>
            <a:off x="333466" y="2799457"/>
            <a:ext cx="2588494" cy="3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500" dirty="0" err="1">
                <a:solidFill>
                  <a:schemeClr val="accent4"/>
                </a:solidFill>
                <a:ea typeface="ＭＳ Ｐゴシック" charset="0"/>
                <a:cs typeface="Segoe UI Bold" charset="0"/>
                <a:sym typeface="Segoe UI Bold" charset="0"/>
              </a:rPr>
              <a:t>meronymy</a:t>
            </a:r>
            <a:r>
              <a:rPr lang="en-US" sz="1500" dirty="0">
                <a:solidFill>
                  <a:schemeClr val="accent4"/>
                </a:solidFill>
                <a:ea typeface="ＭＳ Ｐゴシック" charset="0"/>
                <a:cs typeface="Segoe UI Bold" charset="0"/>
                <a:sym typeface="Segoe UI Bold" charset="0"/>
              </a:rPr>
              <a:t> (has-a)</a:t>
            </a:r>
          </a:p>
        </p:txBody>
      </p:sp>
      <p:sp>
        <p:nvSpPr>
          <p:cNvPr id="48157" name="Rectangle 29"/>
          <p:cNvSpPr>
            <a:spLocks/>
          </p:cNvSpPr>
          <p:nvPr/>
        </p:nvSpPr>
        <p:spPr bwMode="auto">
          <a:xfrm>
            <a:off x="821041" y="2621533"/>
            <a:ext cx="13298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accent1"/>
                </a:solidFill>
                <a:ea typeface="ＭＳ Ｐゴシック" charset="0"/>
                <a:cs typeface="Segoe UI" charset="0"/>
                <a:sym typeface="Segoe UI" charset="0"/>
              </a:rPr>
              <a:t>holonym</a:t>
            </a:r>
            <a:r>
              <a:rPr lang="en-US" sz="1500" dirty="0">
                <a:solidFill>
                  <a:schemeClr val="accent1"/>
                </a:solidFill>
                <a:ea typeface="ＭＳ Ｐゴシック" charset="0"/>
                <a:cs typeface="Segoe UI" charset="0"/>
                <a:sym typeface="Segoe UI" charset="0"/>
              </a:rPr>
              <a:t> (whole)</a:t>
            </a:r>
          </a:p>
        </p:txBody>
      </p:sp>
      <p:sp>
        <p:nvSpPr>
          <p:cNvPr id="48158" name="Rectangle 30"/>
          <p:cNvSpPr>
            <a:spLocks/>
          </p:cNvSpPr>
          <p:nvPr/>
        </p:nvSpPr>
        <p:spPr bwMode="auto">
          <a:xfrm>
            <a:off x="858704" y="3013770"/>
            <a:ext cx="1562695" cy="3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500" dirty="0">
                <a:solidFill>
                  <a:schemeClr val="accent1"/>
                </a:solidFill>
                <a:ea typeface="ＭＳ Ｐゴシック" charset="0"/>
                <a:cs typeface="Segoe UI" charset="0"/>
                <a:sym typeface="Segoe UI" charset="0"/>
              </a:rPr>
              <a:t>meronym (part)</a:t>
            </a:r>
          </a:p>
        </p:txBody>
      </p:sp>
      <p:sp>
        <p:nvSpPr>
          <p:cNvPr id="48159" name="Rectangle 31"/>
          <p:cNvSpPr>
            <a:spLocks/>
          </p:cNvSpPr>
          <p:nvPr/>
        </p:nvSpPr>
        <p:spPr bwMode="auto">
          <a:xfrm>
            <a:off x="5020670" y="3639518"/>
            <a:ext cx="79508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500" dirty="0">
                <a:solidFill>
                  <a:schemeClr val="accent1"/>
                </a:solidFill>
                <a:ea typeface="ＭＳ Ｐゴシック" charset="0"/>
                <a:cs typeface="Segoe UI Bold" charset="0"/>
                <a:sym typeface="Segoe UI Bold" charset="0"/>
              </a:rPr>
              <a:t>antonymy</a:t>
            </a:r>
          </a:p>
        </p:txBody>
      </p:sp>
      <p:sp>
        <p:nvSpPr>
          <p:cNvPr id="48160" name="Rectangle 32"/>
          <p:cNvSpPr>
            <a:spLocks/>
          </p:cNvSpPr>
          <p:nvPr/>
        </p:nvSpPr>
        <p:spPr bwMode="auto">
          <a:xfrm>
            <a:off x="4037335" y="3639518"/>
            <a:ext cx="7008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500">
                <a:solidFill>
                  <a:schemeClr val="accent1"/>
                </a:solidFill>
                <a:ea typeface="ＭＳ Ｐゴシック" charset="0"/>
                <a:cs typeface="Segoe UI" charset="0"/>
                <a:sym typeface="Segoe UI" charset="0"/>
              </a:rPr>
              <a:t>antonym</a:t>
            </a:r>
          </a:p>
        </p:txBody>
      </p:sp>
      <p:sp>
        <p:nvSpPr>
          <p:cNvPr id="48161" name="Rectangle 33"/>
          <p:cNvSpPr>
            <a:spLocks/>
          </p:cNvSpPr>
          <p:nvPr/>
        </p:nvSpPr>
        <p:spPr bwMode="auto">
          <a:xfrm>
            <a:off x="6099757" y="3639518"/>
            <a:ext cx="7008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500" dirty="0">
                <a:solidFill>
                  <a:schemeClr val="accent1"/>
                </a:solidFill>
                <a:ea typeface="ＭＳ Ｐゴシック" charset="0"/>
                <a:cs typeface="Segoe UI" charset="0"/>
                <a:sym typeface="Segoe UI" charset="0"/>
              </a:rPr>
              <a:t>antonym</a:t>
            </a:r>
          </a:p>
        </p:txBody>
      </p:sp>
    </p:spTree>
    <p:extLst>
      <p:ext uri="{BB962C8B-B14F-4D97-AF65-F5344CB8AC3E}">
        <p14:creationId xmlns:p14="http://schemas.microsoft.com/office/powerpoint/2010/main" val="250103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0" grpId="0" autoUpdateAnimBg="0"/>
      <p:bldP spid="48150" grpId="1" autoUpdateAnimBg="0"/>
      <p:bldP spid="48151" grpId="0" autoUpdateAnimBg="0"/>
      <p:bldP spid="48151" grpId="1" autoUpdateAnimBg="0"/>
      <p:bldP spid="48152" grpId="0" autoUpdateAnimBg="0"/>
      <p:bldP spid="48152" grpId="1" autoUpdateAnimBg="0"/>
      <p:bldP spid="48153" grpId="0" autoUpdateAnimBg="0"/>
      <p:bldP spid="48153" grpId="1" autoUpdateAnimBg="0"/>
      <p:bldP spid="48154" grpId="0" autoUpdateAnimBg="0"/>
      <p:bldP spid="48154" grpId="1" autoUpdateAnimBg="0"/>
      <p:bldP spid="48155" grpId="0" autoUpdateAnimBg="0"/>
      <p:bldP spid="48155" grpId="1" autoUpdateAnimBg="0"/>
      <p:bldP spid="48156" grpId="0" autoUpdateAnimBg="0"/>
      <p:bldP spid="48157" grpId="0" autoUpdateAnimBg="0"/>
      <p:bldP spid="48158" grpId="0" autoUpdateAnimBg="0"/>
      <p:bldP spid="48159" grpId="0" autoUpdateAnimBg="0"/>
      <p:bldP spid="48159" grpId="1" autoUpdateAnimBg="0"/>
      <p:bldP spid="48160" grpId="0" autoUpdateAnimBg="0"/>
      <p:bldP spid="48160" grpId="1" autoUpdateAnimBg="0"/>
      <p:bldP spid="48161" grpId="0" autoUpdateAnimBg="0"/>
      <p:bldP spid="48161" grpId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3517-B390-5244-A6F1-2253CE1E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WordNet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D4838-9FAF-0247-B9BB-06A1C3DA1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1" y="2638044"/>
            <a:ext cx="2522980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WordNet is a lexical resource that organizes words according to their semantic relations</a:t>
            </a:r>
          </a:p>
        </p:txBody>
      </p:sp>
      <p:pic>
        <p:nvPicPr>
          <p:cNvPr id="4098" name="Picture 2" descr="https://www.researchgate.net/profile/Jaap_Kamps/publication/228729013/figure/fig2/AS:301958960304139@1449004034379/The-WordNet-database-from-the-vista-point-of-verb-be-and-maximal-MPL-of-2_W640.jpg">
            <a:extLst>
              <a:ext uri="{FF2B5EF4-FFF2-40B4-BE49-F238E27FC236}">
                <a16:creationId xmlns:a16="http://schemas.microsoft.com/office/drawing/2014/main" id="{C97BFE3A-183F-5C4D-A5AB-6F24F3FE1F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22" y="1209631"/>
            <a:ext cx="4688077" cy="42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54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3517-B390-5244-A6F1-2253CE1E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WordNet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D4838-9FAF-0247-B9BB-06A1C3DA1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1" y="2638044"/>
            <a:ext cx="2522980" cy="3415622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Words have different senses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Each of those senses is associated with a </a:t>
            </a:r>
            <a:r>
              <a:rPr lang="en-US" sz="1600" dirty="0" err="1">
                <a:solidFill>
                  <a:schemeClr val="bg1"/>
                </a:solidFill>
              </a:rPr>
              <a:t>synset</a:t>
            </a:r>
            <a:r>
              <a:rPr lang="en-US" sz="1600" dirty="0">
                <a:solidFill>
                  <a:schemeClr val="bg1"/>
                </a:solidFill>
              </a:rPr>
              <a:t> (a set of words that are roughly synonymous for a particular sense)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These </a:t>
            </a:r>
            <a:r>
              <a:rPr lang="en-US" sz="1600" dirty="0" err="1">
                <a:solidFill>
                  <a:schemeClr val="bg1"/>
                </a:solidFill>
              </a:rPr>
              <a:t>synsets</a:t>
            </a:r>
            <a:r>
              <a:rPr lang="en-US" sz="1600" dirty="0">
                <a:solidFill>
                  <a:schemeClr val="bg1"/>
                </a:solidFill>
              </a:rPr>
              <a:t> are associated with one another through relations like antonymy, hyponymy, and </a:t>
            </a:r>
            <a:r>
              <a:rPr lang="en-US" sz="1600" dirty="0" err="1">
                <a:solidFill>
                  <a:schemeClr val="bg1"/>
                </a:solidFill>
              </a:rPr>
              <a:t>meronymy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www.researchgate.net/profile/Jaap_Kamps/publication/228729013/figure/fig2/AS:301958960304139@1449004034379/The-WordNet-database-from-the-vista-point-of-verb-be-and-maximal-MPL-of-2_W640.jpg">
            <a:extLst>
              <a:ext uri="{FF2B5EF4-FFF2-40B4-BE49-F238E27FC236}">
                <a16:creationId xmlns:a16="http://schemas.microsoft.com/office/drawing/2014/main" id="{C97BFE3A-183F-5C4D-A5AB-6F24F3FE1F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22" y="1209631"/>
            <a:ext cx="4688077" cy="42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4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roget thesaurus">
            <a:extLst>
              <a:ext uri="{FF2B5EF4-FFF2-40B4-BE49-F238E27FC236}">
                <a16:creationId xmlns:a16="http://schemas.microsoft.com/office/drawing/2014/main" id="{1D271C22-BC83-EB43-B819-B138CE509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39700"/>
            <a:ext cx="5562600" cy="6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5D72F6-7AE1-4A4C-AA23-DC4C663A7590}"/>
              </a:ext>
            </a:extLst>
          </p:cNvPr>
          <p:cNvSpPr txBox="1"/>
          <p:nvPr/>
        </p:nvSpPr>
        <p:spPr>
          <a:xfrm>
            <a:off x="1790700" y="2812648"/>
            <a:ext cx="556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2"/>
                </a:solidFill>
              </a:rPr>
              <a:t>WordNet is a glorified electronic thesaurus</a:t>
            </a:r>
          </a:p>
        </p:txBody>
      </p:sp>
    </p:spTree>
    <p:extLst>
      <p:ext uri="{BB962C8B-B14F-4D97-AF65-F5344CB8AC3E}">
        <p14:creationId xmlns:p14="http://schemas.microsoft.com/office/powerpoint/2010/main" val="3701738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Synsets</a:t>
            </a:r>
            <a:r>
              <a:rPr lang="en-US" dirty="0"/>
              <a:t> for </a:t>
            </a:r>
            <a:r>
              <a:rPr lang="en-US" i="1" dirty="0"/>
              <a:t>dog (n)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S: (n) </a:t>
            </a:r>
            <a:r>
              <a:rPr lang="en-US" dirty="0">
                <a:solidFill>
                  <a:schemeClr val="accent6"/>
                </a:solidFill>
              </a:rPr>
              <a:t>dog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domestic </a:t>
            </a:r>
            <a:r>
              <a:rPr lang="en-US" b="1" dirty="0">
                <a:solidFill>
                  <a:schemeClr val="accent6"/>
                </a:solidFill>
              </a:rPr>
              <a:t>dog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/>
                </a:solidFill>
              </a:rPr>
              <a:t>Canis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familiaris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chemeClr val="tx2"/>
                </a:solidFill>
              </a:rPr>
              <a:t>a member of the genus </a:t>
            </a:r>
            <a:r>
              <a:rPr lang="en-US" dirty="0" err="1">
                <a:solidFill>
                  <a:schemeClr val="tx2"/>
                </a:solidFill>
              </a:rPr>
              <a:t>Canis</a:t>
            </a:r>
            <a:r>
              <a:rPr lang="en-US" dirty="0">
                <a:solidFill>
                  <a:schemeClr val="tx2"/>
                </a:solidFill>
              </a:rPr>
              <a:t> (probably descended from the common wolf) that has been domesticated by man since prehistoric times; occurs in many breeds</a:t>
            </a:r>
            <a:r>
              <a:rPr lang="en-US" dirty="0"/>
              <a:t>) "the dog barked all night" </a:t>
            </a:r>
          </a:p>
          <a:p>
            <a:r>
              <a:rPr lang="en-US" dirty="0"/>
              <a:t>S: (n) </a:t>
            </a:r>
            <a:r>
              <a:rPr lang="en-US" dirty="0">
                <a:solidFill>
                  <a:schemeClr val="accent6"/>
                </a:solidFill>
              </a:rPr>
              <a:t>frump</a:t>
            </a:r>
            <a:r>
              <a:rPr lang="en-US" dirty="0"/>
              <a:t>, </a:t>
            </a:r>
            <a:r>
              <a:rPr lang="en-US" b="1" dirty="0">
                <a:solidFill>
                  <a:schemeClr val="accent6"/>
                </a:solidFill>
              </a:rPr>
              <a:t>dog</a:t>
            </a:r>
            <a:r>
              <a:rPr lang="en-US" dirty="0"/>
              <a:t> (</a:t>
            </a:r>
            <a:r>
              <a:rPr lang="en-US" dirty="0">
                <a:solidFill>
                  <a:schemeClr val="tx2"/>
                </a:solidFill>
              </a:rPr>
              <a:t>a dull unattractive unpleasant girl or woman</a:t>
            </a:r>
            <a:r>
              <a:rPr lang="en-US" dirty="0"/>
              <a:t>) "she got a reputation as a frump"; "she's a real dog" </a:t>
            </a:r>
          </a:p>
          <a:p>
            <a:r>
              <a:rPr lang="en-US" dirty="0"/>
              <a:t>S: (n) </a:t>
            </a:r>
            <a:r>
              <a:rPr lang="en-US" dirty="0">
                <a:solidFill>
                  <a:schemeClr val="accent6"/>
                </a:solidFill>
              </a:rPr>
              <a:t>dog</a:t>
            </a:r>
            <a:r>
              <a:rPr lang="en-US" dirty="0"/>
              <a:t> (</a:t>
            </a:r>
            <a:r>
              <a:rPr lang="en-US" dirty="0">
                <a:solidFill>
                  <a:schemeClr val="tx2"/>
                </a:solidFill>
              </a:rPr>
              <a:t>informal term for a man</a:t>
            </a:r>
            <a:r>
              <a:rPr lang="en-US" dirty="0"/>
              <a:t>) "you lucky dog" </a:t>
            </a:r>
          </a:p>
          <a:p>
            <a:r>
              <a:rPr lang="en-US" dirty="0"/>
              <a:t>S: (n) </a:t>
            </a:r>
            <a:r>
              <a:rPr lang="en-US" dirty="0">
                <a:solidFill>
                  <a:schemeClr val="accent6"/>
                </a:solidFill>
              </a:rPr>
              <a:t>cad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bounder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blackguard</a:t>
            </a:r>
            <a:r>
              <a:rPr lang="en-US" dirty="0"/>
              <a:t>, </a:t>
            </a:r>
            <a:r>
              <a:rPr lang="en-US" b="1" dirty="0">
                <a:solidFill>
                  <a:schemeClr val="accent6"/>
                </a:solidFill>
              </a:rPr>
              <a:t>dog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hound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heel</a:t>
            </a:r>
            <a:r>
              <a:rPr lang="en-US" dirty="0"/>
              <a:t> (</a:t>
            </a:r>
            <a:r>
              <a:rPr lang="en-US" dirty="0">
                <a:solidFill>
                  <a:schemeClr val="tx2"/>
                </a:solidFill>
              </a:rPr>
              <a:t>someone who is morally reprehensible</a:t>
            </a:r>
            <a:r>
              <a:rPr lang="en-US" dirty="0"/>
              <a:t>) "you dirty dog" </a:t>
            </a:r>
          </a:p>
          <a:p>
            <a:r>
              <a:rPr lang="en-US" dirty="0"/>
              <a:t>S: (n) </a:t>
            </a:r>
            <a:r>
              <a:rPr lang="en-US" dirty="0">
                <a:solidFill>
                  <a:schemeClr val="accent6"/>
                </a:solidFill>
              </a:rPr>
              <a:t>frank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frankfurter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hotdog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hot dog</a:t>
            </a:r>
            <a:r>
              <a:rPr lang="en-US" dirty="0"/>
              <a:t>, </a:t>
            </a:r>
            <a:r>
              <a:rPr lang="en-US" b="1" dirty="0">
                <a:solidFill>
                  <a:schemeClr val="accent6"/>
                </a:solidFill>
              </a:rPr>
              <a:t>dog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wiener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wienerwurst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weenie</a:t>
            </a:r>
            <a:r>
              <a:rPr lang="en-US" dirty="0"/>
              <a:t> (</a:t>
            </a:r>
            <a:r>
              <a:rPr lang="en-US" dirty="0">
                <a:solidFill>
                  <a:schemeClr val="tx2"/>
                </a:solidFill>
              </a:rPr>
              <a:t>a smooth-textured sausage of minced beef or pork usually smoked; often served on a bread roll</a:t>
            </a:r>
            <a:r>
              <a:rPr lang="en-US" dirty="0"/>
              <a:t>) </a:t>
            </a:r>
          </a:p>
          <a:p>
            <a:r>
              <a:rPr lang="en-US" dirty="0"/>
              <a:t>S: (n) </a:t>
            </a:r>
            <a:r>
              <a:rPr lang="en-US" dirty="0">
                <a:solidFill>
                  <a:schemeClr val="accent6"/>
                </a:solidFill>
              </a:rPr>
              <a:t>pawl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detent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click</a:t>
            </a:r>
            <a:r>
              <a:rPr lang="en-US" dirty="0"/>
              <a:t>, </a:t>
            </a:r>
            <a:r>
              <a:rPr lang="en-US" b="1" dirty="0">
                <a:solidFill>
                  <a:schemeClr val="accent6"/>
                </a:solidFill>
              </a:rPr>
              <a:t>dog</a:t>
            </a:r>
            <a:r>
              <a:rPr lang="en-US" dirty="0"/>
              <a:t> (</a:t>
            </a:r>
            <a:r>
              <a:rPr lang="en-US" dirty="0">
                <a:solidFill>
                  <a:schemeClr val="tx2"/>
                </a:solidFill>
              </a:rPr>
              <a:t>a hinged catch that fits into a notch of a ratchet to move a wheel forward or prevent it from moving backward</a:t>
            </a:r>
            <a:r>
              <a:rPr lang="en-US" dirty="0"/>
              <a:t>) </a:t>
            </a:r>
          </a:p>
          <a:p>
            <a:r>
              <a:rPr lang="en-US" dirty="0"/>
              <a:t>S: (n) </a:t>
            </a:r>
            <a:r>
              <a:rPr lang="en-US" dirty="0">
                <a:solidFill>
                  <a:schemeClr val="accent6"/>
                </a:solidFill>
              </a:rPr>
              <a:t>andiron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firedog</a:t>
            </a:r>
            <a:r>
              <a:rPr lang="en-US" dirty="0"/>
              <a:t>, </a:t>
            </a:r>
            <a:r>
              <a:rPr lang="en-US" b="1" dirty="0">
                <a:solidFill>
                  <a:schemeClr val="accent6"/>
                </a:solidFill>
              </a:rPr>
              <a:t>dog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dog-iron</a:t>
            </a:r>
            <a:r>
              <a:rPr lang="en-US" dirty="0"/>
              <a:t> (</a:t>
            </a:r>
            <a:r>
              <a:rPr lang="en-US" dirty="0">
                <a:solidFill>
                  <a:schemeClr val="tx2"/>
                </a:solidFill>
              </a:rPr>
              <a:t>metal supports for logs in a fireplace</a:t>
            </a:r>
            <a:r>
              <a:rPr lang="en-US" dirty="0"/>
              <a:t>) "the andirons were too hot to touch"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36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a </a:t>
            </a:r>
            <a:r>
              <a:rPr lang="en-US" i="1" dirty="0"/>
              <a:t>Fish</a:t>
            </a:r>
            <a:r>
              <a:rPr lang="en-US" dirty="0"/>
              <a:t>?  </a:t>
            </a:r>
            <a:br>
              <a:rPr lang="en-US" dirty="0"/>
            </a:br>
            <a:r>
              <a:rPr lang="en-US" dirty="0"/>
              <a:t>(According to </a:t>
            </a:r>
            <a:r>
              <a:rPr lang="en-US" dirty="0" err="1"/>
              <a:t>WordNet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fish</a:t>
            </a:r>
            <a:r>
              <a:rPr lang="en-US" dirty="0"/>
              <a:t> (any of various mostly cold-blooded aquatic vertebrates usually having scales and breathing through gills)</a:t>
            </a:r>
          </a:p>
          <a:p>
            <a:r>
              <a:rPr lang="en-U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aquatic vertebrate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(animal living wholly or chiefly in or on water) </a:t>
            </a:r>
          </a:p>
          <a:p>
            <a:r>
              <a:rPr lang="en-US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vertebrate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craniate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(animals having a bony or cartilaginous skeleton with a segmented spinal column and a large brain enclosed in a skull or cranium)</a:t>
            </a:r>
          </a:p>
          <a:p>
            <a:r>
              <a:rPr lang="en-US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chordate</a:t>
            </a:r>
            <a:r>
              <a:rPr lang="en-US" dirty="0"/>
              <a:t> (any animal of the phylum </a:t>
            </a:r>
            <a:r>
              <a:rPr lang="en-US" dirty="0" err="1"/>
              <a:t>Chordata</a:t>
            </a:r>
            <a:r>
              <a:rPr lang="en-US" dirty="0"/>
              <a:t> having a notochord or spinal column) </a:t>
            </a:r>
          </a:p>
          <a:p>
            <a:r>
              <a:rPr lang="en-US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animal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animate being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beast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brute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creature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fauna</a:t>
            </a:r>
            <a:r>
              <a:rPr lang="en-US" dirty="0"/>
              <a:t> (a living organism characterized by voluntary movement) </a:t>
            </a:r>
          </a:p>
          <a:p>
            <a:r>
              <a:rPr lang="en-US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organism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being</a:t>
            </a:r>
            <a:r>
              <a:rPr lang="en-US" dirty="0"/>
              <a:t> (a living thing that has (or can develop) the ability to act or function independently) </a:t>
            </a:r>
          </a:p>
          <a:p>
            <a:r>
              <a:rPr lang="en-US" dirty="0">
                <a:solidFill>
                  <a:schemeClr val="tx2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living thing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>
                <a:solidFill>
                  <a:schemeClr val="tx2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animate thing</a:t>
            </a:r>
            <a:r>
              <a:rPr lang="en-US" dirty="0"/>
              <a:t> (a living (or once living) entity) </a:t>
            </a:r>
          </a:p>
          <a:p>
            <a:r>
              <a:rPr lang="en-US" dirty="0">
                <a:solidFill>
                  <a:schemeClr val="tx2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whole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</a:t>
            </a:r>
            <a:r>
              <a:rPr lang="en-US" dirty="0"/>
              <a:t> (an assemblage of parts that is regarded as a single entity)</a:t>
            </a:r>
          </a:p>
          <a:p>
            <a:r>
              <a:rPr lang="en-US" dirty="0">
                <a:solidFill>
                  <a:schemeClr val="tx2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object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physical object</a:t>
            </a:r>
            <a:r>
              <a:rPr lang="en-US" dirty="0"/>
              <a:t> (a tangible and visible entity; an entity that can cast a shadow)</a:t>
            </a:r>
          </a:p>
          <a:p>
            <a:r>
              <a:rPr lang="en-US" b="1" dirty="0">
                <a:solidFill>
                  <a:schemeClr val="tx2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entity</a:t>
            </a:r>
            <a:r>
              <a:rPr lang="en-US" b="1" dirty="0"/>
              <a:t> (that which is perceived or known or inferred to have its own distinct existence (living or nonliving)) 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43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Thesaurus-based Word Similarity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42886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4939915"/>
            <a:ext cx="12192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giraffe</a:t>
            </a:r>
          </a:p>
        </p:txBody>
      </p:sp>
      <p:sp>
        <p:nvSpPr>
          <p:cNvPr id="6" name="Oval 5"/>
          <p:cNvSpPr/>
          <p:nvPr/>
        </p:nvSpPr>
        <p:spPr>
          <a:xfrm>
            <a:off x="2971800" y="4863715"/>
            <a:ext cx="12192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gazelle</a:t>
            </a:r>
          </a:p>
        </p:txBody>
      </p:sp>
      <p:sp>
        <p:nvSpPr>
          <p:cNvPr id="7" name="Oval 6"/>
          <p:cNvSpPr/>
          <p:nvPr/>
        </p:nvSpPr>
        <p:spPr>
          <a:xfrm>
            <a:off x="762000" y="2958715"/>
            <a:ext cx="225552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Order </a:t>
            </a:r>
            <a:r>
              <a:rPr lang="en-US" sz="1600" dirty="0" err="1"/>
              <a:t>Artiodactyla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3276600" y="2196715"/>
            <a:ext cx="195072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Class </a:t>
            </a:r>
            <a:r>
              <a:rPr lang="en-US" sz="1600" dirty="0" err="1"/>
              <a:t>Mammalia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7010400" y="4939915"/>
            <a:ext cx="12192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lion</a:t>
            </a:r>
          </a:p>
        </p:txBody>
      </p:sp>
      <p:sp>
        <p:nvSpPr>
          <p:cNvPr id="10" name="Oval 9"/>
          <p:cNvSpPr/>
          <p:nvPr/>
        </p:nvSpPr>
        <p:spPr>
          <a:xfrm>
            <a:off x="5105400" y="2958715"/>
            <a:ext cx="225552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Order </a:t>
            </a:r>
            <a:r>
              <a:rPr lang="en-US" sz="1600" dirty="0" err="1"/>
              <a:t>Carnivora</a:t>
            </a: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6934200" y="3949315"/>
            <a:ext cx="12192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Genus </a:t>
            </a:r>
            <a:r>
              <a:rPr lang="en-US" sz="1600" dirty="0" err="1"/>
              <a:t>Felidae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4648200" y="3873115"/>
            <a:ext cx="16002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Genus </a:t>
            </a:r>
            <a:r>
              <a:rPr lang="en-US" sz="1600" dirty="0" err="1"/>
              <a:t>Caniformia</a:t>
            </a:r>
            <a:endParaRPr lang="en-US" sz="1600" dirty="0"/>
          </a:p>
        </p:txBody>
      </p:sp>
      <p:sp>
        <p:nvSpPr>
          <p:cNvPr id="17" name="Oval 16"/>
          <p:cNvSpPr/>
          <p:nvPr/>
        </p:nvSpPr>
        <p:spPr>
          <a:xfrm>
            <a:off x="2438400" y="3949315"/>
            <a:ext cx="12192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Genus </a:t>
            </a:r>
            <a:r>
              <a:rPr lang="en-US" sz="1600" dirty="0" err="1"/>
              <a:t>Bovidae</a:t>
            </a:r>
            <a:endParaRPr lang="en-US" sz="1600" dirty="0"/>
          </a:p>
        </p:txBody>
      </p:sp>
      <p:sp>
        <p:nvSpPr>
          <p:cNvPr id="19" name="Oval 18"/>
          <p:cNvSpPr/>
          <p:nvPr/>
        </p:nvSpPr>
        <p:spPr>
          <a:xfrm>
            <a:off x="304800" y="3949315"/>
            <a:ext cx="16764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Genus </a:t>
            </a:r>
            <a:r>
              <a:rPr lang="en-US" sz="1600" dirty="0" err="1"/>
              <a:t>Giraffidae</a:t>
            </a:r>
            <a:endParaRPr lang="en-US" sz="1600" dirty="0"/>
          </a:p>
        </p:txBody>
      </p:sp>
      <p:cxnSp>
        <p:nvCxnSpPr>
          <p:cNvPr id="25" name="Straight Arrow Connector 24"/>
          <p:cNvCxnSpPr>
            <a:stCxn id="5" idx="0"/>
            <a:endCxn id="19" idx="4"/>
          </p:cNvCxnSpPr>
          <p:nvPr/>
        </p:nvCxnSpPr>
        <p:spPr>
          <a:xfrm rot="5400000" flipH="1" flipV="1">
            <a:off x="876300" y="4673215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>
            <a:stCxn id="19" idx="0"/>
            <a:endCxn id="7" idx="3"/>
          </p:cNvCxnSpPr>
          <p:nvPr/>
        </p:nvCxnSpPr>
        <p:spPr>
          <a:xfrm rot="16200000" flipV="1">
            <a:off x="882520" y="3688834"/>
            <a:ext cx="470274" cy="50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0" name="Straight Arrow Connector 29"/>
          <p:cNvCxnSpPr>
            <a:stCxn id="17" idx="0"/>
            <a:endCxn id="7" idx="5"/>
          </p:cNvCxnSpPr>
          <p:nvPr/>
        </p:nvCxnSpPr>
        <p:spPr>
          <a:xfrm rot="16200000" flipV="1">
            <a:off x="2632467" y="3533781"/>
            <a:ext cx="470274" cy="360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8" name="Straight Arrow Connector 37"/>
          <p:cNvCxnSpPr>
            <a:stCxn id="6" idx="0"/>
            <a:endCxn id="17" idx="5"/>
          </p:cNvCxnSpPr>
          <p:nvPr/>
        </p:nvCxnSpPr>
        <p:spPr>
          <a:xfrm rot="16200000" flipV="1">
            <a:off x="3333189" y="4615504"/>
            <a:ext cx="394074" cy="102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3" name="Straight Arrow Connector 42"/>
          <p:cNvCxnSpPr>
            <a:stCxn id="13" idx="0"/>
            <a:endCxn id="10" idx="3"/>
          </p:cNvCxnSpPr>
          <p:nvPr/>
        </p:nvCxnSpPr>
        <p:spPr>
          <a:xfrm rot="16200000" flipV="1">
            <a:off x="5244970" y="3669784"/>
            <a:ext cx="394074" cy="12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5" name="Straight Arrow Connector 44"/>
          <p:cNvCxnSpPr>
            <a:stCxn id="10" idx="0"/>
            <a:endCxn id="8" idx="5"/>
          </p:cNvCxnSpPr>
          <p:nvPr/>
        </p:nvCxnSpPr>
        <p:spPr>
          <a:xfrm rot="16200000" flipV="1">
            <a:off x="5466565" y="2192119"/>
            <a:ext cx="241674" cy="1291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7" name="Straight Arrow Connector 46"/>
          <p:cNvCxnSpPr>
            <a:stCxn id="7" idx="7"/>
            <a:endCxn id="8" idx="3"/>
          </p:cNvCxnSpPr>
          <p:nvPr/>
        </p:nvCxnSpPr>
        <p:spPr>
          <a:xfrm rot="5400000" flipH="1" flipV="1">
            <a:off x="2959268" y="2444980"/>
            <a:ext cx="330948" cy="875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9" name="Straight Arrow Connector 48"/>
          <p:cNvCxnSpPr>
            <a:stCxn id="12" idx="0"/>
            <a:endCxn id="10" idx="5"/>
          </p:cNvCxnSpPr>
          <p:nvPr/>
        </p:nvCxnSpPr>
        <p:spPr>
          <a:xfrm rot="16200000" flipV="1">
            <a:off x="7052067" y="3457581"/>
            <a:ext cx="470274" cy="513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1" name="Straight Arrow Connector 50"/>
          <p:cNvCxnSpPr>
            <a:stCxn id="9" idx="0"/>
            <a:endCxn id="12" idx="4"/>
          </p:cNvCxnSpPr>
          <p:nvPr/>
        </p:nvCxnSpPr>
        <p:spPr>
          <a:xfrm rot="16200000" flipV="1">
            <a:off x="7391400" y="4711315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9" name="Oval 58"/>
          <p:cNvSpPr/>
          <p:nvPr/>
        </p:nvSpPr>
        <p:spPr>
          <a:xfrm>
            <a:off x="4953000" y="4939915"/>
            <a:ext cx="12192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…</a:t>
            </a:r>
          </a:p>
        </p:txBody>
      </p:sp>
      <p:cxnSp>
        <p:nvCxnSpPr>
          <p:cNvPr id="60" name="Straight Arrow Connector 59"/>
          <p:cNvCxnSpPr>
            <a:stCxn id="59" idx="0"/>
            <a:endCxn id="13" idx="4"/>
          </p:cNvCxnSpPr>
          <p:nvPr/>
        </p:nvCxnSpPr>
        <p:spPr>
          <a:xfrm rot="16200000" flipV="1">
            <a:off x="5276850" y="4654165"/>
            <a:ext cx="4572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012675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6400800"/>
            <a:ext cx="5241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(Adapted from Lin. 1998. An information Theoretic Definition of Similarity. ICML.)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33600" y="1828800"/>
            <a:ext cx="5715000" cy="158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33600" y="1371600"/>
            <a:ext cx="5638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# words that are equivalent to or are hyponyms of </a:t>
            </a:r>
            <a:r>
              <a:rPr lang="en-US" sz="2000" i="1" dirty="0"/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1600200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IC(</a:t>
            </a:r>
            <a:r>
              <a:rPr lang="en-US" sz="2400" i="1" dirty="0"/>
              <a:t>c</a:t>
            </a:r>
            <a:r>
              <a:rPr lang="en-US" sz="2400" dirty="0"/>
              <a:t>) = -log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1905000"/>
            <a:ext cx="2074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# words in corpus</a:t>
            </a:r>
            <a:endParaRPr lang="en-US" sz="2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2514600"/>
            <a:ext cx="72757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Entity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0" y="3200400"/>
            <a:ext cx="17910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Inanimate-object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3886200"/>
            <a:ext cx="153875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Natural-object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8400" y="4572000"/>
            <a:ext cx="215065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Geological formation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5105400"/>
            <a:ext cx="181581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Natural-elevation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5943600"/>
            <a:ext cx="48763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Hill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5105400"/>
            <a:ext cx="72667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Shore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0" y="5943600"/>
            <a:ext cx="70468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Coast</a:t>
            </a:r>
          </a:p>
        </p:txBody>
      </p:sp>
      <p:cxnSp>
        <p:nvCxnSpPr>
          <p:cNvPr id="22" name="Straight Arrow Connector 21"/>
          <p:cNvCxnSpPr>
            <a:stCxn id="14" idx="0"/>
            <a:endCxn id="13" idx="2"/>
          </p:cNvCxnSpPr>
          <p:nvPr/>
        </p:nvCxnSpPr>
        <p:spPr>
          <a:xfrm rot="5400000" flipH="1" flipV="1">
            <a:off x="3328926" y="3041340"/>
            <a:ext cx="316468" cy="1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>
            <a:stCxn id="17" idx="0"/>
            <a:endCxn id="16" idx="1"/>
          </p:cNvCxnSpPr>
          <p:nvPr/>
        </p:nvCxnSpPr>
        <p:spPr>
          <a:xfrm rot="5400000" flipH="1" flipV="1">
            <a:off x="1727387" y="4394388"/>
            <a:ext cx="348734" cy="1073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4" name="Straight Arrow Connector 23"/>
          <p:cNvCxnSpPr>
            <a:stCxn id="15" idx="0"/>
            <a:endCxn id="14" idx="2"/>
          </p:cNvCxnSpPr>
          <p:nvPr/>
        </p:nvCxnSpPr>
        <p:spPr>
          <a:xfrm rot="16200000" flipV="1">
            <a:off x="3341222" y="3714844"/>
            <a:ext cx="316468" cy="26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>
            <a:stCxn id="16" idx="0"/>
            <a:endCxn id="15" idx="2"/>
          </p:cNvCxnSpPr>
          <p:nvPr/>
        </p:nvCxnSpPr>
        <p:spPr>
          <a:xfrm rot="16200000" flipV="1">
            <a:off x="3354919" y="4413191"/>
            <a:ext cx="316468" cy="1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>
            <a:stCxn id="18" idx="0"/>
            <a:endCxn id="17" idx="2"/>
          </p:cNvCxnSpPr>
          <p:nvPr/>
        </p:nvCxnSpPr>
        <p:spPr>
          <a:xfrm rot="5400000" flipH="1" flipV="1">
            <a:off x="1027229" y="5605720"/>
            <a:ext cx="468868" cy="206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7" name="Straight Arrow Connector 26"/>
          <p:cNvCxnSpPr>
            <a:stCxn id="20" idx="0"/>
            <a:endCxn id="19" idx="2"/>
          </p:cNvCxnSpPr>
          <p:nvPr/>
        </p:nvCxnSpPr>
        <p:spPr>
          <a:xfrm rot="16200000" flipV="1">
            <a:off x="5419305" y="5676564"/>
            <a:ext cx="468868" cy="65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8" name="Straight Arrow Connector 27"/>
          <p:cNvCxnSpPr>
            <a:cxnSpLocks/>
            <a:stCxn id="47" idx="0"/>
          </p:cNvCxnSpPr>
          <p:nvPr/>
        </p:nvCxnSpPr>
        <p:spPr>
          <a:xfrm flipH="1" flipV="1">
            <a:off x="5211492" y="4754830"/>
            <a:ext cx="1089954" cy="3420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42" name="TextBox 41"/>
          <p:cNvSpPr txBox="1"/>
          <p:nvPr/>
        </p:nvSpPr>
        <p:spPr>
          <a:xfrm>
            <a:off x="3859765" y="2516436"/>
            <a:ext cx="5934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0.93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08025" y="3200400"/>
            <a:ext cx="5934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1.79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90040" y="3886200"/>
            <a:ext cx="5934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4.12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2000" y="4570164"/>
            <a:ext cx="5934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6.34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94084" y="5096007"/>
            <a:ext cx="5934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9.09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4730" y="5096925"/>
            <a:ext cx="59343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9.39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23149" y="5929384"/>
            <a:ext cx="71045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10.88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38680" y="5929384"/>
            <a:ext cx="71045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10.74</a:t>
            </a:r>
          </a:p>
        </p:txBody>
      </p:sp>
      <p:pic>
        <p:nvPicPr>
          <p:cNvPr id="5122" name="Picture 2" descr="Coast by Firkin">
            <a:hlinkClick r:id="rId3"/>
            <a:extLst>
              <a:ext uri="{FF2B5EF4-FFF2-40B4-BE49-F238E27FC236}">
                <a16:creationId xmlns:a16="http://schemas.microsoft.com/office/drawing/2014/main" id="{D785EDC2-03AC-9441-AC2F-D95714F74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455" y="3421364"/>
            <a:ext cx="2121277" cy="287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astle on a Hill by j4p4n">
            <a:hlinkClick r:id="rId5"/>
            <a:extLst>
              <a:ext uri="{FF2B5EF4-FFF2-40B4-BE49-F238E27FC236}">
                <a16:creationId xmlns:a16="http://schemas.microsoft.com/office/drawing/2014/main" id="{798B78E6-ADA0-D64E-8B63-82BD73F0F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9" y="2416459"/>
            <a:ext cx="2045549" cy="23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26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A5DD-3CD9-5249-AF07-D41F3FA7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84C9D-4154-8D40-B2FE-FC4D16AC3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interfaces to WordNet are available</a:t>
            </a:r>
          </a:p>
          <a:p>
            <a:pPr lvl="1"/>
            <a:r>
              <a:rPr lang="en-US" dirty="0"/>
              <a:t>Many languages listed at </a:t>
            </a:r>
            <a:r>
              <a:rPr lang="en-US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 err="1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wordnet.princeton.edu</a:t>
            </a:r>
            <a:r>
              <a:rPr lang="en-US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/related-projects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NLTK (Python)</a:t>
            </a:r>
          </a:p>
          <a:p>
            <a:pPr marL="914400" lvl="2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&gt;&gt;&gt; from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nltk.corpus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import wordnet as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wn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14400" lvl="2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&gt;&gt;&gt;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wn.synsets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('dog’)</a:t>
            </a:r>
          </a:p>
          <a:p>
            <a:pPr marL="914400" lvl="2" indent="0">
              <a:buNone/>
            </a:pPr>
            <a:r>
              <a:rPr lang="en-US" dirty="0"/>
              <a:t>(returns list of </a:t>
            </a:r>
            <a:r>
              <a:rPr lang="en-US" dirty="0" err="1"/>
              <a:t>Synset</a:t>
            </a:r>
            <a:r>
              <a:rPr lang="en-US" dirty="0"/>
              <a:t> objects)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http://www.nltk.org/howto/wordnet.html</a:t>
            </a:r>
            <a:endParaRPr lang="en-US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6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A59AD4-17C8-1D49-8129-1F00166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Thus Far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58CDCC-9953-3240-9CFF-D89FF1CEC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have talked about…</a:t>
            </a:r>
          </a:p>
          <a:p>
            <a:pPr lvl="1"/>
            <a:r>
              <a:rPr lang="en-US" dirty="0"/>
              <a:t>Information extraction</a:t>
            </a:r>
          </a:p>
          <a:p>
            <a:pPr lvl="1"/>
            <a:r>
              <a:rPr lang="en-US" dirty="0"/>
              <a:t>Morphology</a:t>
            </a:r>
          </a:p>
          <a:p>
            <a:pPr lvl="1"/>
            <a:r>
              <a:rPr lang="en-US" dirty="0"/>
              <a:t>Language modelling</a:t>
            </a:r>
          </a:p>
          <a:p>
            <a:pPr lvl="1"/>
            <a:r>
              <a:rPr lang="en-US" dirty="0"/>
              <a:t>Classification</a:t>
            </a:r>
          </a:p>
          <a:p>
            <a:pPr lvl="1"/>
            <a:r>
              <a:rPr lang="en-US" dirty="0"/>
              <a:t>Syntax and syntactic parsing</a:t>
            </a:r>
          </a:p>
        </p:txBody>
      </p:sp>
    </p:spTree>
    <p:extLst>
      <p:ext uri="{BB962C8B-B14F-4D97-AF65-F5344CB8AC3E}">
        <p14:creationId xmlns:p14="http://schemas.microsoft.com/office/powerpoint/2010/main" val="3792161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8D88-7616-6549-8BEC-B6FC4C97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Limitations of WordNet and Ontological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2313E-F934-DF41-B1CE-D4A1D7179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WordNet is a useful resource that many of you will use in your projects</a:t>
            </a:r>
          </a:p>
          <a:p>
            <a:r>
              <a:rPr lang="en-US" dirty="0"/>
              <a:t>There are intrinsic limits to this type of resource, however:</a:t>
            </a:r>
          </a:p>
          <a:p>
            <a:pPr lvl="1"/>
            <a:r>
              <a:rPr lang="en-US" dirty="0"/>
              <a:t>It requires many years of manual effort by skilled lexicographers</a:t>
            </a:r>
          </a:p>
          <a:p>
            <a:pPr lvl="1"/>
            <a:r>
              <a:rPr lang="en-US" dirty="0"/>
              <a:t>In the case of WordNet, some of the lexicographers were not that skilled, and this has led to inconsistencies</a:t>
            </a:r>
          </a:p>
          <a:p>
            <a:pPr lvl="1"/>
            <a:r>
              <a:rPr lang="en-US" dirty="0"/>
              <a:t>The ontology is only as good as the </a:t>
            </a:r>
            <a:r>
              <a:rPr lang="en-US" dirty="0" err="1"/>
              <a:t>ontologist</a:t>
            </a:r>
            <a:r>
              <a:rPr lang="en-US" dirty="0"/>
              <a:t>(s); it is not driven by data</a:t>
            </a:r>
          </a:p>
          <a:p>
            <a:r>
              <a:rPr lang="en-US" dirty="0"/>
              <a:t>We will now look at an approach to lexical semantics that is data driven and does not rely on lexicographers</a:t>
            </a:r>
          </a:p>
        </p:txBody>
      </p:sp>
    </p:spTree>
    <p:extLst>
      <p:ext uri="{BB962C8B-B14F-4D97-AF65-F5344CB8AC3E}">
        <p14:creationId xmlns:p14="http://schemas.microsoft.com/office/powerpoint/2010/main" val="2447523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/>
              <a:t>Beef</a:t>
            </a:r>
            <a:endParaRPr lang="en-US" dirty="0"/>
          </a:p>
        </p:txBody>
      </p:sp>
      <p:pic>
        <p:nvPicPr>
          <p:cNvPr id="5" name="Content Placeholder 4" descr="beef_concord.pn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6157"/>
          <a:stretch/>
        </p:blipFill>
        <p:spPr>
          <a:xfrm>
            <a:off x="332733" y="939220"/>
            <a:ext cx="8354067" cy="5115758"/>
          </a:xfrm>
        </p:spPr>
      </p:pic>
      <p:sp>
        <p:nvSpPr>
          <p:cNvPr id="7" name="TextBox 6"/>
          <p:cNvSpPr txBox="1"/>
          <p:nvPr/>
        </p:nvSpPr>
        <p:spPr>
          <a:xfrm>
            <a:off x="533400" y="6400800"/>
            <a:ext cx="7892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Sentences from the brown corpus.  Extracted from the </a:t>
            </a:r>
            <a:r>
              <a:rPr lang="en-US" sz="1200" dirty="0" err="1"/>
              <a:t>concordancer</a:t>
            </a:r>
            <a:r>
              <a:rPr lang="en-US" sz="1200" dirty="0"/>
              <a:t> in The </a:t>
            </a:r>
            <a:r>
              <a:rPr lang="en-US" sz="1200" dirty="0" err="1"/>
              <a:t>Compleat</a:t>
            </a:r>
            <a:r>
              <a:rPr lang="en-US" sz="1200" dirty="0"/>
              <a:t> Lexical Tutor, http://www.lextutor.ca/</a:t>
            </a:r>
          </a:p>
        </p:txBody>
      </p:sp>
    </p:spTree>
    <p:extLst>
      <p:ext uri="{BB962C8B-B14F-4D97-AF65-F5344CB8AC3E}">
        <p14:creationId xmlns:p14="http://schemas.microsoft.com/office/powerpoint/2010/main" val="3154126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/>
              <a:t>Chicken</a:t>
            </a:r>
          </a:p>
        </p:txBody>
      </p:sp>
      <p:pic>
        <p:nvPicPr>
          <p:cNvPr id="4" name="Content Placeholder 3" descr="chicken_concord.pn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538" b="29916"/>
          <a:stretch/>
        </p:blipFill>
        <p:spPr>
          <a:xfrm>
            <a:off x="265792" y="866850"/>
            <a:ext cx="8741620" cy="5335809"/>
          </a:xfrm>
        </p:spPr>
      </p:pic>
    </p:spTree>
    <p:extLst>
      <p:ext uri="{BB962C8B-B14F-4D97-AF65-F5344CB8AC3E}">
        <p14:creationId xmlns:p14="http://schemas.microsoft.com/office/powerpoint/2010/main" val="43256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Vectors</a:t>
            </a:r>
          </a:p>
        </p:txBody>
      </p:sp>
      <p:pic>
        <p:nvPicPr>
          <p:cNvPr id="4" name="Content Placeholder 4" descr="context_vector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33874"/>
            <a:ext cx="8229600" cy="2440641"/>
          </a:xfrm>
        </p:spPr>
      </p:pic>
    </p:spTree>
    <p:extLst>
      <p:ext uri="{BB962C8B-B14F-4D97-AF65-F5344CB8AC3E}">
        <p14:creationId xmlns:p14="http://schemas.microsoft.com/office/powerpoint/2010/main" val="1983846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Hypothetical Counts based on Syntactic Dependencies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005408"/>
              </p:ext>
            </p:extLst>
          </p:nvPr>
        </p:nvGraphicFramePr>
        <p:xfrm>
          <a:off x="228600" y="1600200"/>
          <a:ext cx="8686800" cy="3225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86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Modified-by-ferocious(</a:t>
                      </a:r>
                      <a:r>
                        <a:rPr lang="en-US" dirty="0" err="1"/>
                        <a:t>adj</a:t>
                      </a:r>
                      <a:r>
                        <a:rPr lang="en-US" dirty="0"/>
                        <a:t>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Subject-of-devour(v)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Object-of-pet(v)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Modified-by-African(</a:t>
                      </a:r>
                      <a:r>
                        <a:rPr lang="en-US" dirty="0" err="1"/>
                        <a:t>adj</a:t>
                      </a:r>
                      <a:r>
                        <a:rPr lang="en-US" dirty="0"/>
                        <a:t>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Modified-by-big(</a:t>
                      </a:r>
                      <a:r>
                        <a:rPr lang="en-US" dirty="0" err="1"/>
                        <a:t>adj</a:t>
                      </a:r>
                      <a:r>
                        <a:rPr lang="en-US" dirty="0"/>
                        <a:t>)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Elephant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60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395D-ED9E-9A41-83EC-65DA6F17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2CC19-ED7E-FC43-89C2-2918F5CC0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words are going to occur together many times just because they are very frequent</a:t>
            </a:r>
          </a:p>
          <a:p>
            <a:r>
              <a:rPr lang="en-US" dirty="0"/>
              <a:t>The English words </a:t>
            </a:r>
            <a:r>
              <a:rPr lang="en-US" i="1" dirty="0"/>
              <a:t>the</a:t>
            </a:r>
            <a:r>
              <a:rPr lang="en-US" dirty="0"/>
              <a:t> and </a:t>
            </a:r>
            <a:r>
              <a:rPr lang="en-US" i="1" dirty="0"/>
              <a:t>is</a:t>
            </a:r>
            <a:r>
              <a:rPr lang="en-US" dirty="0"/>
              <a:t> are likely to occur in the same window many times</a:t>
            </a:r>
          </a:p>
          <a:p>
            <a:r>
              <a:rPr lang="en-US" dirty="0"/>
              <a:t>They may not have a lot to do with one another except for the fact that they are frequent</a:t>
            </a:r>
          </a:p>
          <a:p>
            <a:r>
              <a:rPr lang="en-US" dirty="0"/>
              <a:t>How should we address this?</a:t>
            </a:r>
          </a:p>
        </p:txBody>
      </p:sp>
    </p:spTree>
    <p:extLst>
      <p:ext uri="{BB962C8B-B14F-4D97-AF65-F5344CB8AC3E}">
        <p14:creationId xmlns:p14="http://schemas.microsoft.com/office/powerpoint/2010/main" val="2013991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Pointwise</a:t>
            </a:r>
            <a:r>
              <a:rPr lang="en-US" dirty="0"/>
              <a:t> Mutual Information</a:t>
            </a:r>
          </a:p>
        </p:txBody>
      </p:sp>
      <p:pic>
        <p:nvPicPr>
          <p:cNvPr id="4" name="Content Placeholder 3" descr="latex-image-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608" b="-2416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4696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0F67D0-A231-8942-B6CC-482E7D366235}"/>
              </a:ext>
            </a:extLst>
          </p:cNvPr>
          <p:cNvSpPr/>
          <p:nvPr/>
        </p:nvSpPr>
        <p:spPr>
          <a:xfrm>
            <a:off x="2362200" y="1143518"/>
            <a:ext cx="600919" cy="2922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D4B88E-971A-224D-9D29-517B6975BEFC}"/>
              </a:ext>
            </a:extLst>
          </p:cNvPr>
          <p:cNvSpPr/>
          <p:nvPr/>
        </p:nvSpPr>
        <p:spPr>
          <a:xfrm>
            <a:off x="4271540" y="1143000"/>
            <a:ext cx="798171" cy="2922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7291E6-ABFD-464A-93CB-9391DEE8E5D9}"/>
              </a:ext>
            </a:extLst>
          </p:cNvPr>
          <p:cNvSpPr/>
          <p:nvPr/>
        </p:nvSpPr>
        <p:spPr>
          <a:xfrm>
            <a:off x="6180880" y="1142482"/>
            <a:ext cx="1331090" cy="2922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3CA646-09D6-8C4F-ABC9-07BF1B5B1952}"/>
              </a:ext>
            </a:extLst>
          </p:cNvPr>
          <p:cNvSpPr/>
          <p:nvPr/>
        </p:nvSpPr>
        <p:spPr>
          <a:xfrm>
            <a:off x="457200" y="1143000"/>
            <a:ext cx="515073" cy="2922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24"/>
            <a:ext cx="8229600" cy="1143000"/>
          </a:xfrm>
        </p:spPr>
        <p:txBody>
          <a:bodyPr/>
          <a:lstStyle/>
          <a:p>
            <a:r>
              <a:rPr lang="en-US" dirty="0" err="1"/>
              <a:t>Distributionally</a:t>
            </a:r>
            <a:r>
              <a:rPr lang="en-US" dirty="0"/>
              <a:t> Similar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800" y="60515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86456"/>
              </p:ext>
            </p:extLst>
          </p:nvPr>
        </p:nvGraphicFramePr>
        <p:xfrm>
          <a:off x="457200" y="1143000"/>
          <a:ext cx="1752600" cy="4964544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752">
                <a:tc>
                  <a:txBody>
                    <a:bodyPr/>
                    <a:lstStyle/>
                    <a:p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</a:rPr>
                        <a:t>Rum</a:t>
                      </a:r>
                      <a:endParaRPr lang="en-US" sz="1800" b="1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35965" marR="35965" marT="17982" marB="17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752">
                <a:tc>
                  <a:txBody>
                    <a:bodyPr/>
                    <a:lstStyle/>
                    <a:p>
                      <a:r>
                        <a:rPr lang="en-US" sz="1800" dirty="0"/>
                        <a:t>vodka</a:t>
                      </a:r>
                    </a:p>
                  </a:txBody>
                  <a:tcPr marL="35965" marR="35965" marT="17982" marB="17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752">
                <a:tc>
                  <a:txBody>
                    <a:bodyPr/>
                    <a:lstStyle/>
                    <a:p>
                      <a:r>
                        <a:rPr lang="en-US" sz="1800"/>
                        <a:t>cognac</a:t>
                      </a:r>
                    </a:p>
                  </a:txBody>
                  <a:tcPr marL="35965" marR="35965" marT="17982" marB="17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752">
                <a:tc>
                  <a:txBody>
                    <a:bodyPr/>
                    <a:lstStyle/>
                    <a:p>
                      <a:r>
                        <a:rPr lang="en-US" sz="1800"/>
                        <a:t>brandy</a:t>
                      </a:r>
                    </a:p>
                  </a:txBody>
                  <a:tcPr marL="35965" marR="35965" marT="17982" marB="17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752">
                <a:tc>
                  <a:txBody>
                    <a:bodyPr/>
                    <a:lstStyle/>
                    <a:p>
                      <a:r>
                        <a:rPr lang="en-US" sz="1800"/>
                        <a:t>whisky</a:t>
                      </a:r>
                    </a:p>
                  </a:txBody>
                  <a:tcPr marL="35965" marR="35965" marT="17982" marB="17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752">
                <a:tc>
                  <a:txBody>
                    <a:bodyPr/>
                    <a:lstStyle/>
                    <a:p>
                      <a:r>
                        <a:rPr lang="en-US" sz="1800"/>
                        <a:t>liquor</a:t>
                      </a:r>
                    </a:p>
                  </a:txBody>
                  <a:tcPr marL="35965" marR="35965" marT="17982" marB="17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752">
                <a:tc>
                  <a:txBody>
                    <a:bodyPr/>
                    <a:lstStyle/>
                    <a:p>
                      <a:r>
                        <a:rPr lang="en-US" sz="1800"/>
                        <a:t>detergent</a:t>
                      </a:r>
                    </a:p>
                  </a:txBody>
                  <a:tcPr marL="35965" marR="35965" marT="17982" marB="17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752">
                <a:tc>
                  <a:txBody>
                    <a:bodyPr/>
                    <a:lstStyle/>
                    <a:p>
                      <a:r>
                        <a:rPr lang="en-US" sz="1800"/>
                        <a:t>cola</a:t>
                      </a:r>
                    </a:p>
                  </a:txBody>
                  <a:tcPr marL="35965" marR="35965" marT="17982" marB="17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752">
                <a:tc>
                  <a:txBody>
                    <a:bodyPr/>
                    <a:lstStyle/>
                    <a:p>
                      <a:r>
                        <a:rPr lang="en-US" sz="1800"/>
                        <a:t>gin</a:t>
                      </a:r>
                    </a:p>
                  </a:txBody>
                  <a:tcPr marL="35965" marR="35965" marT="17982" marB="17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752">
                <a:tc>
                  <a:txBody>
                    <a:bodyPr/>
                    <a:lstStyle/>
                    <a:p>
                      <a:r>
                        <a:rPr lang="en-US" sz="1800"/>
                        <a:t>lemonade</a:t>
                      </a:r>
                    </a:p>
                  </a:txBody>
                  <a:tcPr marL="35965" marR="35965" marT="17982" marB="17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752">
                <a:tc>
                  <a:txBody>
                    <a:bodyPr/>
                    <a:lstStyle/>
                    <a:p>
                      <a:r>
                        <a:rPr lang="en-US" sz="1800"/>
                        <a:t>cocoa</a:t>
                      </a:r>
                    </a:p>
                  </a:txBody>
                  <a:tcPr marL="35965" marR="35965" marT="17982" marB="17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752">
                <a:tc>
                  <a:txBody>
                    <a:bodyPr/>
                    <a:lstStyle/>
                    <a:p>
                      <a:r>
                        <a:rPr lang="en-US" sz="1800"/>
                        <a:t>chocolate</a:t>
                      </a:r>
                    </a:p>
                  </a:txBody>
                  <a:tcPr marL="35965" marR="35965" marT="17982" marB="17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752">
                <a:tc>
                  <a:txBody>
                    <a:bodyPr/>
                    <a:lstStyle/>
                    <a:p>
                      <a:r>
                        <a:rPr lang="en-US" sz="1800"/>
                        <a:t>scotch</a:t>
                      </a:r>
                    </a:p>
                  </a:txBody>
                  <a:tcPr marL="35965" marR="35965" marT="17982" marB="17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752">
                <a:tc>
                  <a:txBody>
                    <a:bodyPr/>
                    <a:lstStyle/>
                    <a:p>
                      <a:r>
                        <a:rPr lang="en-US" sz="1800" dirty="0"/>
                        <a:t>noodle</a:t>
                      </a:r>
                    </a:p>
                  </a:txBody>
                  <a:tcPr marL="35965" marR="35965" marT="17982" marB="17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752">
                <a:tc>
                  <a:txBody>
                    <a:bodyPr/>
                    <a:lstStyle/>
                    <a:p>
                      <a:r>
                        <a:rPr lang="en-US" sz="1800" dirty="0"/>
                        <a:t>tequila</a:t>
                      </a:r>
                    </a:p>
                  </a:txBody>
                  <a:tcPr marL="35965" marR="35965" marT="17982" marB="17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752">
                <a:tc>
                  <a:txBody>
                    <a:bodyPr/>
                    <a:lstStyle/>
                    <a:p>
                      <a:r>
                        <a:rPr lang="en-US" sz="1800" dirty="0"/>
                        <a:t>juice</a:t>
                      </a:r>
                    </a:p>
                  </a:txBody>
                  <a:tcPr marL="35965" marR="35965" marT="17982" marB="17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493728"/>
              </p:ext>
            </p:extLst>
          </p:nvPr>
        </p:nvGraphicFramePr>
        <p:xfrm>
          <a:off x="2362200" y="1143000"/>
          <a:ext cx="1828800" cy="5008384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0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</a:rPr>
                        <a:t>Write</a:t>
                      </a:r>
                      <a:endParaRPr lang="en-US" sz="1800" b="1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 dirty="0"/>
                        <a:t>read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speak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present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receive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call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 dirty="0"/>
                        <a:t>release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sign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offer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know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accept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decide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issue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prepare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consider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 dirty="0"/>
                        <a:t>publish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954846"/>
              </p:ext>
            </p:extLst>
          </p:nvPr>
        </p:nvGraphicFramePr>
        <p:xfrm>
          <a:off x="4267200" y="1143000"/>
          <a:ext cx="1981200" cy="5008384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0933">
                <a:tc>
                  <a:txBody>
                    <a:bodyPr/>
                    <a:lstStyle/>
                    <a:p>
                      <a:r>
                        <a:rPr lang="en-US" sz="1800" b="1" i="0" u="none" dirty="0">
                          <a:solidFill>
                            <a:schemeClr val="tx1"/>
                          </a:solidFill>
                        </a:rPr>
                        <a:t>Ancient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 dirty="0"/>
                        <a:t>old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modern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 dirty="0"/>
                        <a:t>traditional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medieval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historic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famous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original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 dirty="0"/>
                        <a:t>entire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main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indian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various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single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african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japanese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 dirty="0"/>
                        <a:t>giant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597272"/>
              </p:ext>
            </p:extLst>
          </p:nvPr>
        </p:nvGraphicFramePr>
        <p:xfrm>
          <a:off x="6172200" y="1143000"/>
          <a:ext cx="2438400" cy="5008384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0933">
                <a:tc>
                  <a:txBody>
                    <a:bodyPr/>
                    <a:lstStyle/>
                    <a:p>
                      <a:r>
                        <a:rPr lang="en-US" sz="1800" b="1" i="0" u="none" dirty="0">
                          <a:solidFill>
                            <a:schemeClr val="tx1"/>
                          </a:solidFill>
                        </a:rPr>
                        <a:t>Mathematics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 dirty="0"/>
                        <a:t>physics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 dirty="0"/>
                        <a:t>biology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geology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sociology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psychology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anthropology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astronomy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arithmetic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geography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theology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hebrew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economics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chemistry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/>
                        <a:t>scripture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r>
                        <a:rPr lang="en-US" sz="1800" dirty="0"/>
                        <a:t>biotechnology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6324600"/>
            <a:ext cx="839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(from an implementation of the method </a:t>
            </a:r>
            <a:r>
              <a:rPr lang="en-US" sz="1000"/>
              <a:t>described in </a:t>
            </a:r>
            <a:r>
              <a:rPr lang="en-US" sz="1000" dirty="0"/>
              <a:t>Lin. 1998. Automatic Retrieval and Clustering of Similar Words. COLING-ACL.  Trained on newswire text.)</a:t>
            </a:r>
          </a:p>
        </p:txBody>
      </p:sp>
    </p:spTree>
    <p:extLst>
      <p:ext uri="{BB962C8B-B14F-4D97-AF65-F5344CB8AC3E}">
        <p14:creationId xmlns:p14="http://schemas.microsoft.com/office/powerpoint/2010/main" val="3148779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DF8D98-7825-EB44-BF48-1FB2ED0CAAFC}"/>
              </a:ext>
            </a:extLst>
          </p:cNvPr>
          <p:cNvSpPr txBox="1"/>
          <p:nvPr/>
        </p:nvSpPr>
        <p:spPr>
          <a:xfrm>
            <a:off x="1076446" y="2705725"/>
            <a:ext cx="6991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469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FF12-7E26-EF47-B2DC-5665B8C6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33B4A-3CE5-EE45-8A4F-F387FD9E1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Now we are going to talk about something that matters</a:t>
            </a:r>
          </a:p>
          <a:p>
            <a:endParaRPr lang="en-US" dirty="0"/>
          </a:p>
        </p:txBody>
      </p:sp>
      <p:pic>
        <p:nvPicPr>
          <p:cNvPr id="1026" name="Picture 2" descr="Image result for something important">
            <a:extLst>
              <a:ext uri="{FF2B5EF4-FFF2-40B4-BE49-F238E27FC236}">
                <a16:creationId xmlns:a16="http://schemas.microsoft.com/office/drawing/2014/main" id="{A004642A-74E7-7246-8F55-2AA5B5DCE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66" y="2904332"/>
            <a:ext cx="5729468" cy="322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EAA32-4C00-BA4F-8E03-F629FCB1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AD6CD-9B3B-2241-BCA4-47662B21A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Semantics (and pragmatics) are the glue that connect language to the real world</a:t>
            </a:r>
          </a:p>
          <a:p>
            <a:r>
              <a:rPr lang="en-US" dirty="0"/>
              <a:t>In a sense, the other things we have talked about are only meaningful once semantics is taken into account at some level</a:t>
            </a:r>
          </a:p>
          <a:p>
            <a:r>
              <a:rPr lang="en-US" dirty="0"/>
              <a:t>We will talk about…</a:t>
            </a:r>
          </a:p>
          <a:p>
            <a:pPr lvl="1"/>
            <a:r>
              <a:rPr lang="en-US" dirty="0"/>
              <a:t>Lexical semantics (the meanings of words)—</a:t>
            </a:r>
            <a:r>
              <a:rPr lang="en-US" b="1" dirty="0"/>
              <a:t>this lecture</a:t>
            </a:r>
          </a:p>
          <a:p>
            <a:pPr lvl="1"/>
            <a:r>
              <a:rPr lang="en-US" dirty="0"/>
              <a:t>Word embeddings (a clever way of getting at lexical semantics)</a:t>
            </a:r>
          </a:p>
          <a:p>
            <a:pPr lvl="1"/>
            <a:r>
              <a:rPr lang="en-US" dirty="0"/>
              <a:t>Model-theoretic semantic representations for sentences</a:t>
            </a:r>
          </a:p>
          <a:p>
            <a:pPr lvl="1"/>
            <a:r>
              <a:rPr lang="en-US" dirty="0"/>
              <a:t>Semantic parsing and semantic role labelling</a:t>
            </a:r>
          </a:p>
        </p:txBody>
      </p:sp>
    </p:spTree>
    <p:extLst>
      <p:ext uri="{BB962C8B-B14F-4D97-AF65-F5344CB8AC3E}">
        <p14:creationId xmlns:p14="http://schemas.microsoft.com/office/powerpoint/2010/main" val="253631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0C05-5628-EB44-9EF8-2E00190E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Ways of Looking at Word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BB1A-9CA1-9F4F-BCDA-0A3B37D84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Decompositional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What the “components” of meaning “in” a word are</a:t>
            </a:r>
          </a:p>
          <a:p>
            <a:r>
              <a:rPr lang="en-US" b="1" dirty="0">
                <a:solidFill>
                  <a:schemeClr val="tx2"/>
                </a:solidFill>
              </a:rPr>
              <a:t>Ontological</a:t>
            </a:r>
          </a:p>
          <a:p>
            <a:pPr lvl="1"/>
            <a:r>
              <a:rPr lang="en-US" dirty="0"/>
              <a:t>How the meaning of the word relates to the meanings of other words</a:t>
            </a:r>
          </a:p>
          <a:p>
            <a:r>
              <a:rPr lang="en-US" b="1" dirty="0">
                <a:solidFill>
                  <a:schemeClr val="tx2"/>
                </a:solidFill>
              </a:rPr>
              <a:t>Distributional</a:t>
            </a:r>
          </a:p>
          <a:p>
            <a:pPr lvl="1"/>
            <a:r>
              <a:rPr lang="en-US" dirty="0"/>
              <a:t>What contexts the word is found in, relative to other words</a:t>
            </a:r>
          </a:p>
        </p:txBody>
      </p:sp>
    </p:spTree>
    <p:extLst>
      <p:ext uri="{BB962C8B-B14F-4D97-AF65-F5344CB8AC3E}">
        <p14:creationId xmlns:p14="http://schemas.microsoft.com/office/powerpoint/2010/main" val="44808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5D584-701A-834F-B588-913017462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3578"/>
            <a:ext cx="3446303" cy="1645501"/>
          </a:xfrm>
        </p:spPr>
        <p:txBody>
          <a:bodyPr>
            <a:normAutofit/>
          </a:bodyPr>
          <a:lstStyle/>
          <a:p>
            <a:r>
              <a:rPr lang="en-US" sz="3700" err="1"/>
              <a:t>Decompositional</a:t>
            </a:r>
            <a:r>
              <a:rPr lang="en-US" sz="3700"/>
              <a:t> Semantics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8243" y="3474720"/>
            <a:ext cx="2255467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AB92A9-A23E-4C58-BF68-EDCB6F12A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8462" y="3474720"/>
            <a:ext cx="2255466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9688" y="0"/>
            <a:ext cx="4644311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0"/>
            <a:ext cx="225171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136868-F07E-8443-8F79-8F27BCC23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681" y="933020"/>
            <a:ext cx="1773237" cy="15172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2218" y="0"/>
            <a:ext cx="2251710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4788C5-5C01-A64B-845B-A2C05B732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81" y="933020"/>
            <a:ext cx="1773238" cy="1517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97FBB6-9F72-634C-A416-ADDE61BE4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681" y="4395828"/>
            <a:ext cx="1773237" cy="1361146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CDC6167C-605C-604C-8A1F-DF6E60D89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899" y="4397486"/>
            <a:ext cx="1773238" cy="1357829"/>
          </a:xfrm>
          <a:prstGeom prst="rect">
            <a:avLst/>
          </a:prstGeom>
        </p:spPr>
      </p:pic>
      <p:pic>
        <p:nvPicPr>
          <p:cNvPr id="3074" name="Picture 2" descr="Family, Man, Woman, Boy, Girl, Hand-In-Hand, Back">
            <a:extLst>
              <a:ext uri="{FF2B5EF4-FFF2-40B4-BE49-F238E27FC236}">
                <a16:creationId xmlns:a16="http://schemas.microsoft.com/office/drawing/2014/main" id="{A18BDB61-B874-5441-B5CD-1B0F9E767F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04981"/>
            <a:ext cx="3446463" cy="27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116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89F94-30BD-504D-BFA9-9A4E3134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Limitations of </a:t>
            </a:r>
            <a:r>
              <a:rPr lang="en-US" dirty="0" err="1"/>
              <a:t>Decompositional</a:t>
            </a:r>
            <a:r>
              <a:rPr lang="en-US" dirty="0"/>
              <a:t>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2FC5F-639A-7C45-A380-730E76FD1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Where do the features come from?</a:t>
            </a:r>
          </a:p>
          <a:p>
            <a:pPr lvl="1"/>
            <a:r>
              <a:rPr lang="en-US" dirty="0"/>
              <a:t>How do you divide semantic space into features like this?</a:t>
            </a:r>
          </a:p>
          <a:p>
            <a:pPr lvl="1"/>
            <a:r>
              <a:rPr lang="en-US" dirty="0"/>
              <a:t>How do you settle on a final list?</a:t>
            </a:r>
          </a:p>
          <a:p>
            <a:r>
              <a:rPr lang="en-US" dirty="0"/>
              <a:t>How do you assign features to words in a principled fashion?</a:t>
            </a:r>
          </a:p>
          <a:p>
            <a:r>
              <a:rPr lang="en-US" dirty="0"/>
              <a:t>How do you link these features to the real world?</a:t>
            </a:r>
          </a:p>
          <a:p>
            <a:r>
              <a:rPr lang="en-US" dirty="0"/>
              <a:t>For these reasons, </a:t>
            </a:r>
            <a:r>
              <a:rPr lang="en-US" dirty="0" err="1"/>
              <a:t>decompositional</a:t>
            </a:r>
            <a:r>
              <a:rPr lang="en-US" dirty="0"/>
              <a:t> semantics is the least computationally useful approach to semantics</a:t>
            </a:r>
          </a:p>
        </p:txBody>
      </p:sp>
    </p:spTree>
    <p:extLst>
      <p:ext uri="{BB962C8B-B14F-4D97-AF65-F5344CB8AC3E}">
        <p14:creationId xmlns:p14="http://schemas.microsoft.com/office/powerpoint/2010/main" val="99144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CFDA3-7D41-0741-83CE-F620A276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Ontological Approaches to Semantics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BitcoinOntology">
            <a:extLst>
              <a:ext uri="{FF2B5EF4-FFF2-40B4-BE49-F238E27FC236}">
                <a16:creationId xmlns:a16="http://schemas.microsoft.com/office/drawing/2014/main" id="{923E8FEF-D372-2D41-8CE6-BA09277213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66" y="783289"/>
            <a:ext cx="4915159" cy="529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85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1FA4-DA92-4049-9255-01906704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2331-6E93-9A47-BE55-0F8133663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grammar school, or in preparation for standardized tests, you may have learned the following terms: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synonymy, antonymy</a:t>
            </a:r>
          </a:p>
          <a:p>
            <a:r>
              <a:rPr lang="en-US" dirty="0"/>
              <a:t>Synonymy and antonymy are relations between words. They are not alone: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hyponymy, hypernymy, </a:t>
            </a:r>
            <a:r>
              <a:rPr lang="en-US" dirty="0" err="1">
                <a:solidFill>
                  <a:schemeClr val="accent2"/>
                </a:solidFill>
              </a:rPr>
              <a:t>meronymy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holonymy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65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5853</TotalTime>
  <Words>1404</Words>
  <Application>Microsoft Macintosh PowerPoint</Application>
  <PresentationFormat>On-screen Show (4:3)</PresentationFormat>
  <Paragraphs>272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Consolas</vt:lpstr>
      <vt:lpstr>Office Theme</vt:lpstr>
      <vt:lpstr>Natural Language Processing</vt:lpstr>
      <vt:lpstr>The Story Thus Far</vt:lpstr>
      <vt:lpstr>The Path Forward</vt:lpstr>
      <vt:lpstr>The Path Forward</vt:lpstr>
      <vt:lpstr>Three Ways of Looking at Word Meaning</vt:lpstr>
      <vt:lpstr>Decompositional Semantics</vt:lpstr>
      <vt:lpstr>Limitations of Decompositional Semantics</vt:lpstr>
      <vt:lpstr>Ontological Approaches to Semantics</vt:lpstr>
      <vt:lpstr>Semantic Relations</vt:lpstr>
      <vt:lpstr>Semantic Relations</vt:lpstr>
      <vt:lpstr>Lexical Mini-Ontology</vt:lpstr>
      <vt:lpstr>WordNet</vt:lpstr>
      <vt:lpstr>WordNet</vt:lpstr>
      <vt:lpstr>PowerPoint Presentation</vt:lpstr>
      <vt:lpstr>Synsets for dog (n)</vt:lpstr>
      <vt:lpstr>What’s a Fish?   (According to WordNet)</vt:lpstr>
      <vt:lpstr>Thesaurus-based Word Similarity</vt:lpstr>
      <vt:lpstr>Information Content</vt:lpstr>
      <vt:lpstr>WordNet Interfaces</vt:lpstr>
      <vt:lpstr>Limitations of WordNet and Ontological Semantics</vt:lpstr>
      <vt:lpstr>Beef</vt:lpstr>
      <vt:lpstr>Chicken</vt:lpstr>
      <vt:lpstr>Context Vectors</vt:lpstr>
      <vt:lpstr>Hypothetical Counts based on Syntactic Dependencies</vt:lpstr>
      <vt:lpstr>A Problem</vt:lpstr>
      <vt:lpstr>Pointwise Mutual Information</vt:lpstr>
      <vt:lpstr>Distributionally Similar Words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Language Processing</dc:title>
  <dc:creator>dmortens</dc:creator>
  <cp:lastModifiedBy>David R. Mortensen</cp:lastModifiedBy>
  <cp:revision>22</cp:revision>
  <cp:lastPrinted>2018-10-23T14:52:09Z</cp:lastPrinted>
  <dcterms:created xsi:type="dcterms:W3CDTF">2018-10-19T17:48:26Z</dcterms:created>
  <dcterms:modified xsi:type="dcterms:W3CDTF">2020-10-27T17:43:20Z</dcterms:modified>
</cp:coreProperties>
</file>